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315" r:id="rId45"/>
    <p:sldId id="301" r:id="rId46"/>
    <p:sldId id="302" r:id="rId47"/>
    <p:sldId id="304" r:id="rId48"/>
    <p:sldId id="305" r:id="rId49"/>
    <p:sldId id="306" r:id="rId50"/>
    <p:sldId id="307" r:id="rId51"/>
    <p:sldId id="308" r:id="rId52"/>
    <p:sldId id="309" r:id="rId53"/>
    <p:sldId id="310" r:id="rId54"/>
    <p:sldId id="311" r:id="rId55"/>
    <p:sldId id="312" r:id="rId56"/>
    <p:sldId id="313" r:id="rId57"/>
    <p:sldId id="314"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od Peng" initials="rP" lastIdx="1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111" d="100"/>
          <a:sy n="111" d="100"/>
        </p:scale>
        <p:origin x="72" y="-288"/>
      </p:cViewPr>
      <p:guideLst>
        <p:guide orient="horz" pos="2160"/>
        <p:guide pos="385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lstStyle/>
          <a:p>
            <a:pPr algn="dist"/>
            <a:r>
              <a:rPr lang="zh-CN" altLang="en-US" sz="3200">
                <a:solidFill>
                  <a:schemeClr val="tx1">
                    <a:lumMod val="75000"/>
                    <a:lumOff val="25000"/>
                  </a:schemeClr>
                </a:solidFill>
                <a:latin typeface="黑体" panose="02010609060101010101" charset="-122"/>
                <a:ea typeface="黑体" panose="02010609060101010101" charset="-122"/>
              </a:rPr>
              <a:t>广西普通高中学业水平考试</a:t>
            </a:r>
            <a:endParaRPr lang="zh-CN" altLang="en-US" sz="3200">
              <a:solidFill>
                <a:schemeClr val="tx1">
                  <a:lumMod val="75000"/>
                  <a:lumOff val="25000"/>
                </a:schemeClr>
              </a:solidFill>
              <a:latin typeface="黑体" panose="02010609060101010101" charset="-122"/>
              <a:ea typeface="黑体" panose="02010609060101010101"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lstStyle/>
          <a:p>
            <a:pPr algn="dist"/>
            <a:r>
              <a:rPr lang="zh-CN" altLang="en-US" sz="4800" b="1">
                <a:solidFill>
                  <a:schemeClr val="tx1">
                    <a:lumMod val="75000"/>
                    <a:lumOff val="25000"/>
                  </a:schemeClr>
                </a:solidFill>
                <a:latin typeface="宋体" panose="02010600030101010101" pitchFamily="2" charset="-122"/>
                <a:ea typeface="宋体" panose="02010600030101010101" pitchFamily="2" charset="-122"/>
              </a:rPr>
              <a:t>训练指导</a:t>
            </a:r>
            <a:endParaRPr lang="zh-CN" altLang="en-US" sz="4800" b="1">
              <a:solidFill>
                <a:schemeClr val="tx1">
                  <a:lumMod val="75000"/>
                  <a:lumOff val="25000"/>
                </a:schemeClr>
              </a:solidFill>
              <a:latin typeface="宋体" panose="02010600030101010101" pitchFamily="2" charset="-122"/>
              <a:ea typeface="宋体" panose="02010600030101010101" pitchFamily="2"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3600" b="1">
                <a:solidFill>
                  <a:schemeClr val="tx1">
                    <a:lumMod val="75000"/>
                    <a:lumOff val="25000"/>
                  </a:schemeClr>
                </a:solidFill>
                <a:latin typeface="黑体" panose="02010609060101010101" charset="-122"/>
                <a:ea typeface="黑体" panose="02010609060101010101" charset="-122"/>
              </a:rPr>
              <a:t>生物学</a:t>
            </a:r>
            <a:endParaRPr lang="zh-CN" altLang="en-US" sz="3600" b="1">
              <a:solidFill>
                <a:schemeClr val="tx1">
                  <a:lumMod val="75000"/>
                  <a:lumOff val="25000"/>
                </a:schemeClr>
              </a:solidFill>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49910" y="419735"/>
            <a:ext cx="11052810" cy="82931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（三）转运蛋白的种类与特点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564515" y="1375410"/>
          <a:ext cx="11054080" cy="2872740"/>
        </p:xfrm>
        <a:graphic>
          <a:graphicData uri="http://schemas.openxmlformats.org/drawingml/2006/table">
            <a:tbl>
              <a:tblPr/>
              <a:tblGrid>
                <a:gridCol w="2169160"/>
                <a:gridCol w="3999230"/>
                <a:gridCol w="4885690"/>
              </a:tblGrid>
              <a:tr h="478790">
                <a:tc>
                  <a:txBody>
                    <a:bodyPr/>
                    <a:lstStyle/>
                    <a:p>
                      <a:pPr marL="15938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种类</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a:solidFill>
                        <a:schemeClr val="tx1"/>
                      </a:solidFill>
                      <a:prstDash val="solid"/>
                    </a:lnB>
                    <a:solidFill>
                      <a:srgbClr val="D4EFFB"/>
                    </a:solidFill>
                  </a:tcPr>
                </a:tc>
                <a:tc>
                  <a:txBody>
                    <a:bodyPr/>
                    <a:lstStyle/>
                    <a:p>
                      <a:pPr marL="108775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载体蛋白</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09029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通道蛋白</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436370">
                <a:tc rowSpan="2">
                  <a:txBody>
                    <a:bodyPr/>
                    <a:lstStyle/>
                    <a:p>
                      <a:pPr marL="967740" indent="0" algn="l" eaLnBrk="0" fontAlgn="base">
                        <a:lnSpc>
                          <a:spcPct val="136000"/>
                        </a:lnSpc>
                        <a:spcBef>
                          <a:spcPct val="0"/>
                        </a:spcBef>
                        <a:spcAft>
                          <a:spcPct val="0"/>
                        </a:spcAft>
                      </a:pPr>
                      <a:r>
                        <a:rPr lang="zh-CN" sz="2400">
                          <a:solidFill>
                            <a:srgbClr val="000000"/>
                          </a:solidFill>
                          <a:latin typeface="黑体" panose="02010609060101010101" charset="-122"/>
                          <a:ea typeface="黑体" panose="02010609060101010101" charset="-122"/>
                          <a:cs typeface="宋体" panose="02010600030101010101" pitchFamily="2" charset="-122"/>
                        </a:rPr>
                        <a:t>特点</a:t>
                      </a:r>
                      <a:endParaRPr lang="zh-CN" sz="240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solidFill>
                      <a:srgbClr val="D4EFFB"/>
                    </a:solidFill>
                  </a:tcPr>
                </a:tc>
                <a:tc>
                  <a:txBody>
                    <a:bodyPr/>
                    <a:lstStyle/>
                    <a:p>
                      <a:pPr marL="69215" indent="508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只容许与自身结合部位相适应的分子或离子通过</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a:solidFill>
                        <a:schemeClr val="tx1"/>
                      </a:solidFill>
                      <a:prstDash val="soli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660" indent="508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只容许与自身通道的直径和形状相适配、大小和电荷相适宜的分子或离子通过</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957580">
                <a:tc vMerge="1">
                  <a:tcPr>
                    <a:lnL w="12700">
                      <a:solidFill>
                        <a:schemeClr val="tx1"/>
                      </a:solidFill>
                      <a:prstDash val="solid"/>
                    </a:lnL>
                    <a:lnR w="12700">
                      <a:solidFill>
                        <a:schemeClr val="tx1"/>
                      </a:solidFill>
                      <a:prstDash val="solid"/>
                    </a:lnR>
                    <a:lnB w="12700">
                      <a:solidFill>
                        <a:schemeClr val="tx1"/>
                      </a:solidFill>
                      <a:prstDash val="solid"/>
                    </a:lnB>
                  </a:tcPr>
                </a:tc>
                <a:tc>
                  <a:txBody>
                    <a:bodyPr/>
                    <a:lstStyle/>
                    <a:p>
                      <a:pPr marL="967740" indent="0" algn="l" eaLnBrk="0" fontAlgn="base">
                        <a:spcBef>
                          <a:spcPct val="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每次转运时自身构象都会发生改变</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a:solidFill>
                        <a:schemeClr val="tx1"/>
                      </a:solidFill>
                      <a:prstDash val="soli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73025"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分子或离子通过时，不需要与通道蛋白相结合</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
        <p:nvSpPr>
          <p:cNvPr id="4" name="文本框 3"/>
          <p:cNvSpPr txBox="1"/>
          <p:nvPr/>
        </p:nvSpPr>
        <p:spPr>
          <a:xfrm>
            <a:off x="549910" y="4368165"/>
            <a:ext cx="11053445" cy="206692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一种转运蛋白往往只适合转运特定的物质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转运蛋白种类和数量、空间结构的变化，对物质运输起决定性作用（细胞膜具有选择透过性的结构基础）。</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88048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9760" y="1696085"/>
            <a:ext cx="10952480" cy="4246880"/>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sz="2800" dirty="0">
                <a:latin typeface="宋体" panose="02010600030101010101" pitchFamily="2" charset="-122"/>
                <a:ea typeface="宋体" panose="02010600030101010101" pitchFamily="2" charset="-122"/>
                <a:cs typeface="宋体" panose="02010600030101010101" pitchFamily="2" charset="-122"/>
              </a:rPr>
              <a:t>（一）</a:t>
            </a:r>
            <a:r>
              <a:rPr lang="zh-CN" altLang="en-US" sz="2800" dirty="0">
                <a:latin typeface="宋体" panose="02010600030101010101" pitchFamily="2" charset="-122"/>
                <a:ea typeface="宋体" panose="02010600030101010101" pitchFamily="2" charset="-122"/>
                <a:cs typeface="宋体" panose="02010600030101010101" pitchFamily="2" charset="-122"/>
              </a:rPr>
              <a:t>主动运输的概念：物质逆浓度梯度进行跨膜运输；需要载体蛋白协助，同时还需要消耗细胞内化学反应释放的能量。</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（二）主动运输的实例：小肠吸收葡萄糖、氨基酸、核苷酸、无机盐离子等的主要吸收方式为主动运输。</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（三）主动运输的意义：保证了活细胞能够按照生命活动的需要，主动吸收所需要的营养物质，排出代谢废物和有害物质。</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538605" y="629285"/>
            <a:ext cx="3048635" cy="696595"/>
          </a:xfrm>
          <a:prstGeom prst="rect">
            <a:avLst/>
          </a:prstGeom>
          <a:noFill/>
        </p:spPr>
        <p:txBody>
          <a:bodyPr wrap="square" rtlCol="0">
            <a:noAutofit/>
          </a:bodyPr>
          <a:lstStyle/>
          <a:p>
            <a:r>
              <a:rPr lang="zh-CN" sz="3600" b="1" dirty="0">
                <a:solidFill>
                  <a:srgbClr val="E81818"/>
                </a:solidFill>
                <a:latin typeface="黑体" panose="02010609060101010101" charset="-122"/>
                <a:ea typeface="黑体" panose="02010609060101010101" charset="-122"/>
                <a:cs typeface="黑体" panose="02010609060101010101" charset="-122"/>
              </a:rPr>
              <a:t>五、</a:t>
            </a:r>
            <a:r>
              <a:rPr lang="zh-CN" altLang="en-US" sz="3600" b="1" dirty="0">
                <a:solidFill>
                  <a:srgbClr val="E81818"/>
                </a:solidFill>
                <a:latin typeface="黑体" panose="02010609060101010101" charset="-122"/>
                <a:ea typeface="黑体" panose="02010609060101010101" charset="-122"/>
                <a:cs typeface="黑体" panose="02010609060101010101" charset="-122"/>
              </a:rPr>
              <a:t>主动运输</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312285" y="7537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9760" y="1886585"/>
            <a:ext cx="10952480" cy="295910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（一）</a:t>
            </a:r>
            <a:r>
              <a:rPr lang="zh-CN" altLang="en-US" sz="2800">
                <a:latin typeface="宋体" panose="02010600030101010101" pitchFamily="2" charset="-122"/>
                <a:ea typeface="宋体" panose="02010600030101010101" pitchFamily="2" charset="-122"/>
                <a:cs typeface="宋体" panose="02010600030101010101" pitchFamily="2" charset="-122"/>
              </a:rPr>
              <a:t>大部分细胞可以用胞吞、胞吐的方式摄入、排出蛋白质等大分子物质。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（二）胞吞与胞吐都需要消耗能量，依赖细胞膜的流动性，需要膜上蛋白质的参与。</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538605" y="629285"/>
            <a:ext cx="348043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六、胞吞与胞吐</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802130" y="2774950"/>
            <a:ext cx="8209915"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2.2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细胞内的基本化学反应</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76300" y="455295"/>
            <a:ext cx="767524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2.2.1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降低化学反应活化能的酶</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659370" y="6553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5950" y="2496185"/>
            <a:ext cx="11048365" cy="397954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（一）细胞代谢：细胞中发生的各种化学反应是生命活动的基础。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（二）酶的作用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活化能的概念：分子从常态转变为容易发生化学反应的活跃状态所需的能量。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酶的作用机理：显著降低化学反应的活化能。</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（三）酶的本质：绝大部分的酶是蛋白质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极少数的酶是</a:t>
            </a:r>
            <a:r>
              <a:rPr lang="en-US" altLang="zh-CN" sz="2800">
                <a:latin typeface="Times New Roman" panose="02020603050405020304" charset="0"/>
                <a:ea typeface="宋体" panose="02010600030101010101" pitchFamily="2" charset="-122"/>
                <a:cs typeface="Times New Roman" panose="02020603050405020304" charset="0"/>
              </a:rPr>
              <a:t>RNA</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208405" y="1614805"/>
            <a:ext cx="438404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一、酶的作用和本质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21615" y="942975"/>
            <a:ext cx="11748770" cy="5914390"/>
          </a:xfrm>
          <a:prstGeom prst="rect">
            <a:avLst/>
          </a:prstGeom>
          <a:noFill/>
        </p:spPr>
        <p:txBody>
          <a:bodyPr wrap="square" rtlCol="0">
            <a:noAutofit/>
          </a:bodyPr>
          <a:lstStyle/>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（一）酶的定义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酶是活细胞产生的具有催化作用的有机物，其中绝大多数酶是蛋白质。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（二）酶的特性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高效性：酶的催化效率大约是无机催化剂的</a:t>
            </a:r>
            <a:r>
              <a:rPr lang="en-US" altLang="zh-CN" sz="2800">
                <a:latin typeface="Times New Roman" panose="02020603050405020304" charset="0"/>
                <a:ea typeface="宋体" panose="02010600030101010101" pitchFamily="2" charset="-122"/>
                <a:cs typeface="Times New Roman" panose="02020603050405020304" charset="0"/>
              </a:rPr>
              <a:t>10</a:t>
            </a:r>
            <a:r>
              <a:rPr lang="en-US" altLang="zh-CN" sz="2800" baseline="30000">
                <a:latin typeface="Times New Roman" panose="02020603050405020304" charset="0"/>
                <a:ea typeface="宋体" panose="02010600030101010101" pitchFamily="2" charset="-122"/>
                <a:cs typeface="Times New Roman" panose="02020603050405020304" charset="0"/>
              </a:rPr>
              <a:t>7</a:t>
            </a:r>
            <a:r>
              <a:rPr lang="en-US" altLang="zh-CN" sz="2800">
                <a:latin typeface="Times New Roman" panose="02020603050405020304" charset="0"/>
                <a:ea typeface="宋体" panose="02010600030101010101" pitchFamily="2" charset="-122"/>
                <a:cs typeface="Times New Roman" panose="02020603050405020304" charset="0"/>
              </a:rPr>
              <a:t>~10</a:t>
            </a:r>
            <a:r>
              <a:rPr lang="en-US" altLang="zh-CN" sz="2800" baseline="30000">
                <a:latin typeface="Times New Roman" panose="02020603050405020304" charset="0"/>
                <a:ea typeface="宋体" panose="02010600030101010101" pitchFamily="2" charset="-122"/>
                <a:cs typeface="Times New Roman" panose="02020603050405020304" charset="0"/>
              </a:rPr>
              <a:t>13</a:t>
            </a:r>
            <a:r>
              <a:rPr lang="zh-CN" altLang="en-US" sz="2800">
                <a:latin typeface="宋体" panose="02010600030101010101" pitchFamily="2" charset="-122"/>
                <a:ea typeface="宋体" panose="02010600030101010101" pitchFamily="2" charset="-122"/>
                <a:cs typeface="宋体" panose="02010600030101010101" pitchFamily="2" charset="-122"/>
              </a:rPr>
              <a:t>倍。</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专一性：每种酶只能催化一种或一类化学反应。</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2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作用条件较温和：在最适温度和</a:t>
            </a:r>
            <a:r>
              <a:rPr lang="en-US" altLang="zh-CN" sz="2800">
                <a:latin typeface="Times New Roman" panose="02020603050405020304" charset="0"/>
                <a:ea typeface="宋体" panose="02010600030101010101" pitchFamily="2" charset="-122"/>
                <a:cs typeface="Times New Roman" panose="02020603050405020304" charset="0"/>
              </a:rPr>
              <a:t>pH</a:t>
            </a:r>
            <a:r>
              <a:rPr lang="zh-CN" altLang="en-US" sz="2800">
                <a:latin typeface="宋体" panose="02010600030101010101" pitchFamily="2" charset="-122"/>
                <a:ea typeface="宋体" panose="02010600030101010101" pitchFamily="2" charset="-122"/>
                <a:cs typeface="宋体" panose="02010600030101010101" pitchFamily="2" charset="-122"/>
              </a:rPr>
              <a:t>条件下，酶的活性最高</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高温、强酸、强碱均会使酶变性失活（本质是蛋白质的空间结构被破坏），因而失去催化活性。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784860" y="246380"/>
            <a:ext cx="438404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二、酶的特性</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3474720" y="4605020"/>
            <a:ext cx="4799965" cy="2186940"/>
          </a:xfrm>
          <a:prstGeom prst="rect">
            <a:avLst/>
          </a:prstGeom>
        </p:spPr>
      </p:pic>
    </p:spTree>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63625" y="455295"/>
            <a:ext cx="7489190"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2.2.2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细胞的能量</a:t>
            </a: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货币</a:t>
            </a:r>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“ATP</a:t>
            </a:r>
            <a:endParaRPr lang="en-US" altLang="zh-CN"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659370" y="6553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45135" y="2172335"/>
            <a:ext cx="11299825" cy="4100830"/>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（一）</a:t>
            </a:r>
            <a:r>
              <a:rPr lang="en-US" altLang="zh-CN" sz="2800" dirty="0">
                <a:latin typeface="Times New Roman" panose="02020603050405020304" charset="0"/>
                <a:ea typeface="宋体" panose="02010600030101010101" pitchFamily="2" charset="-122"/>
                <a:cs typeface="Times New Roman" panose="02020603050405020304" charset="0"/>
              </a:rPr>
              <a:t>ATP</a:t>
            </a:r>
            <a:r>
              <a:rPr lang="zh-CN" altLang="en-US" sz="2800" dirty="0">
                <a:latin typeface="宋体" panose="02010600030101010101" pitchFamily="2" charset="-122"/>
                <a:ea typeface="宋体" panose="02010600030101010101" pitchFamily="2" charset="-122"/>
                <a:cs typeface="宋体" panose="02010600030101010101" pitchFamily="2" charset="-122"/>
              </a:rPr>
              <a:t>（三磷酸腺苷）的分子结构简式</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Times New Roman" panose="02020603050405020304" charset="0"/>
                <a:ea typeface="宋体" panose="02010600030101010101" pitchFamily="2" charset="-122"/>
                <a:cs typeface="Times New Roman" panose="02020603050405020304" charset="0"/>
              </a:rPr>
              <a:t>         A—P~P~P</a:t>
            </a:r>
            <a:endParaRPr lang="en-US" altLang="zh-CN" sz="2800" dirty="0">
              <a:latin typeface="Times New Roman" panose="02020603050405020304" charset="0"/>
              <a:ea typeface="宋体" panose="02010600030101010101" pitchFamily="2" charset="-122"/>
              <a:cs typeface="Times New Roman" panose="02020603050405020304" charset="0"/>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（二）式中各字母代表的含义</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en-US" altLang="zh-CN" sz="2800" dirty="0">
                <a:latin typeface="Times New Roman" panose="02020603050405020304" charset="0"/>
                <a:ea typeface="宋体" panose="02010600030101010101" pitchFamily="2" charset="-122"/>
                <a:cs typeface="Times New Roman" panose="02020603050405020304" charset="0"/>
              </a:rPr>
              <a:t>A</a:t>
            </a:r>
            <a:r>
              <a:rPr lang="zh-CN" altLang="en-US" sz="2800" dirty="0">
                <a:latin typeface="宋体" panose="02010600030101010101" pitchFamily="2" charset="-122"/>
                <a:ea typeface="宋体" panose="02010600030101010101" pitchFamily="2" charset="-122"/>
                <a:cs typeface="宋体" panose="02010600030101010101" pitchFamily="2" charset="-122"/>
              </a:rPr>
              <a:t>：腺苷；</a:t>
            </a:r>
            <a:r>
              <a:rPr lang="en-US" altLang="zh-CN" sz="2800" dirty="0">
                <a:latin typeface="Times New Roman" panose="02020603050405020304" charset="0"/>
                <a:ea typeface="宋体" panose="02010600030101010101" pitchFamily="2" charset="-122"/>
                <a:cs typeface="Times New Roman" panose="02020603050405020304" charset="0"/>
                <a:sym typeface="+mn-ea"/>
              </a:rPr>
              <a:t>P</a:t>
            </a:r>
            <a:r>
              <a:rPr lang="zh-CN" altLang="en-US" sz="2800" dirty="0">
                <a:latin typeface="宋体" panose="02010600030101010101" pitchFamily="2" charset="-122"/>
                <a:ea typeface="宋体" panose="02010600030101010101" pitchFamily="2" charset="-122"/>
                <a:cs typeface="宋体" panose="02010600030101010101" pitchFamily="2" charset="-122"/>
              </a:rPr>
              <a:t>：磷酸基团</a:t>
            </a: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a:t>
            </a:r>
            <a:r>
              <a:rPr lang="en-US" altLang="zh-CN" sz="2800" dirty="0">
                <a:latin typeface="Times New Roman" panose="02020603050405020304" charset="0"/>
                <a:ea typeface="宋体" panose="02010600030101010101" pitchFamily="2" charset="-122"/>
                <a:cs typeface="Times New Roman" panose="02020603050405020304" charset="0"/>
              </a:rPr>
              <a:t>~</a:t>
            </a:r>
            <a:r>
              <a:rPr lang="zh-CN" altLang="en-US" sz="2800" dirty="0">
                <a:latin typeface="宋体" panose="02010600030101010101" pitchFamily="2" charset="-122"/>
                <a:ea typeface="宋体" panose="02010600030101010101" pitchFamily="2" charset="-122"/>
                <a:cs typeface="宋体" panose="02010600030101010101" pitchFamily="2" charset="-122"/>
              </a:rPr>
              <a:t>：一种特殊的化学键。</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（三）</a:t>
            </a:r>
            <a:r>
              <a:rPr lang="en-US" altLang="zh-CN" sz="2800" dirty="0">
                <a:latin typeface="Times New Roman" panose="02020603050405020304" charset="0"/>
                <a:ea typeface="宋体" panose="02010600030101010101" pitchFamily="2" charset="-122"/>
                <a:cs typeface="Times New Roman" panose="02020603050405020304" charset="0"/>
              </a:rPr>
              <a:t>ATP</a:t>
            </a:r>
            <a:r>
              <a:rPr lang="zh-CN" altLang="en-US" sz="2800" dirty="0">
                <a:latin typeface="宋体" panose="02010600030101010101" pitchFamily="2" charset="-122"/>
                <a:ea typeface="宋体" panose="02010600030101010101" pitchFamily="2" charset="-122"/>
                <a:cs typeface="宋体" panose="02010600030101010101" pitchFamily="2" charset="-122"/>
              </a:rPr>
              <a:t>相邻两个磷酸基团之间的特殊化学键不稳定，末端磷酸基团有一种离开</a:t>
            </a:r>
            <a:r>
              <a:rPr lang="en-US" altLang="zh-CN" sz="2800" dirty="0">
                <a:latin typeface="Times New Roman" panose="02020603050405020304" charset="0"/>
                <a:ea typeface="宋体" panose="02010600030101010101" pitchFamily="2" charset="-122"/>
                <a:cs typeface="Times New Roman" panose="02020603050405020304" charset="0"/>
              </a:rPr>
              <a:t>ATP</a:t>
            </a:r>
            <a:r>
              <a:rPr lang="zh-CN" altLang="en-US" sz="2800" dirty="0">
                <a:latin typeface="宋体" panose="02010600030101010101" pitchFamily="2" charset="-122"/>
                <a:ea typeface="宋体" panose="02010600030101010101" pitchFamily="2" charset="-122"/>
                <a:cs typeface="宋体" panose="02010600030101010101" pitchFamily="2" charset="-122"/>
              </a:rPr>
              <a:t>而与其他分子相结合的趋势（具有较高的转移势能）。</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63625" y="1437640"/>
            <a:ext cx="924115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a:t>
            </a:r>
            <a:r>
              <a:rPr lang="en-US" altLang="zh-CN" sz="3600" b="1" dirty="0">
                <a:solidFill>
                  <a:srgbClr val="E81818"/>
                </a:solidFill>
                <a:latin typeface="黑体" panose="02010609060101010101" charset="-122"/>
                <a:ea typeface="黑体" panose="02010609060101010101" charset="-122"/>
                <a:cs typeface="黑体" panose="02010609060101010101" charset="-122"/>
              </a:rPr>
              <a:t>ATP</a:t>
            </a:r>
            <a:r>
              <a:rPr lang="zh-CN" altLang="en-US" sz="3600" b="1" dirty="0">
                <a:solidFill>
                  <a:srgbClr val="E81818"/>
                </a:solidFill>
                <a:latin typeface="黑体" panose="02010609060101010101" charset="-122"/>
                <a:ea typeface="黑体" panose="02010609060101010101" charset="-122"/>
                <a:cs typeface="黑体" panose="02010609060101010101" charset="-122"/>
              </a:rPr>
              <a:t>是驱动细胞生命活动的直接能源物质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75285" y="1684655"/>
            <a:ext cx="11489055" cy="21856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水解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Times New Roman" panose="02020603050405020304" charset="0"/>
                <a:ea typeface="宋体" panose="02010600030101010101" pitchFamily="2" charset="-122"/>
                <a:cs typeface="Times New Roman" panose="02020603050405020304" charset="0"/>
              </a:rPr>
              <a:t>         ATP</a:t>
            </a:r>
            <a:r>
              <a:rPr lang="zh-CN" altLang="en-US" sz="2800">
                <a:latin typeface="宋体" panose="02010600030101010101" pitchFamily="2" charset="-122"/>
                <a:ea typeface="宋体" panose="02010600030101010101" pitchFamily="2" charset="-122"/>
                <a:cs typeface="宋体" panose="02010600030101010101" pitchFamily="2" charset="-122"/>
              </a:rPr>
              <a:t>在酶的作用下水解时，释放能量，供生命活动之需</a:t>
            </a:r>
            <a:r>
              <a:rPr lang="zh-CN"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水解反应及其逆反应的方程式如下。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208405" y="631825"/>
            <a:ext cx="576326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a:t>
            </a:r>
            <a:r>
              <a:rPr lang="en-US" altLang="zh-CN" sz="3600" b="1" dirty="0">
                <a:solidFill>
                  <a:srgbClr val="E81818"/>
                </a:solidFill>
                <a:latin typeface="黑体" panose="02010609060101010101" charset="-122"/>
                <a:ea typeface="黑体" panose="02010609060101010101" charset="-122"/>
                <a:cs typeface="黑体" panose="02010609060101010101" charset="-122"/>
              </a:rPr>
              <a:t>ATP</a:t>
            </a:r>
            <a:r>
              <a:rPr lang="zh-CN" altLang="en-US" sz="3600" b="1" dirty="0">
                <a:solidFill>
                  <a:srgbClr val="E81818"/>
                </a:solidFill>
                <a:latin typeface="黑体" panose="02010609060101010101" charset="-122"/>
                <a:ea typeface="黑体" panose="02010609060101010101" charset="-122"/>
                <a:cs typeface="黑体" panose="02010609060101010101" charset="-122"/>
              </a:rPr>
              <a:t>与</a:t>
            </a:r>
            <a:r>
              <a:rPr lang="en-US" altLang="zh-CN" sz="3600" b="1" dirty="0">
                <a:solidFill>
                  <a:srgbClr val="E81818"/>
                </a:solidFill>
                <a:latin typeface="黑体" panose="02010609060101010101" charset="-122"/>
                <a:ea typeface="黑体" panose="02010609060101010101" charset="-122"/>
                <a:cs typeface="黑体" panose="02010609060101010101" charset="-122"/>
              </a:rPr>
              <a:t>ADP</a:t>
            </a:r>
            <a:r>
              <a:rPr lang="zh-CN" altLang="en-US" sz="3600" b="1" dirty="0">
                <a:solidFill>
                  <a:srgbClr val="E81818"/>
                </a:solidFill>
                <a:latin typeface="黑体" panose="02010609060101010101" charset="-122"/>
                <a:ea typeface="黑体" panose="02010609060101010101" charset="-122"/>
                <a:cs typeface="黑体" panose="02010609060101010101" charset="-122"/>
              </a:rPr>
              <a:t>的相互转化</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descr="屏幕截图 2025-09-02 154018"/>
          <p:cNvPicPr>
            <a:picLocks noChangeAspect="1"/>
          </p:cNvPicPr>
          <p:nvPr/>
        </p:nvPicPr>
        <p:blipFill>
          <a:blip r:embed="rId1"/>
          <a:stretch>
            <a:fillRect/>
          </a:stretch>
        </p:blipFill>
        <p:spPr>
          <a:xfrm>
            <a:off x="3543300" y="3870325"/>
            <a:ext cx="5153660" cy="1544955"/>
          </a:xfrm>
          <a:prstGeom prst="rect">
            <a:avLst/>
          </a:prstGeom>
        </p:spPr>
      </p:pic>
    </p:spTree>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96545" y="232410"/>
            <a:ext cx="11568430" cy="3627755"/>
          </a:xfrm>
          <a:prstGeom prst="rect">
            <a:avLst/>
          </a:prstGeom>
          <a:noFill/>
        </p:spPr>
        <p:txBody>
          <a:bodyPr wrap="square" rtlCol="0">
            <a:noAutofit/>
          </a:bodyPr>
          <a:lstStyle/>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a:t>
            </a:r>
            <a:r>
              <a:rPr lang="en-US" altLang="zh-CN" sz="2800">
                <a:latin typeface="Times New Roman" panose="02020603050405020304" charset="0"/>
                <a:ea typeface="宋体" panose="02010600030101010101" pitchFamily="2" charset="-122"/>
                <a:cs typeface="Times New Roman" panose="02020603050405020304" charset="0"/>
              </a:rPr>
              <a:t>ATP</a:t>
            </a:r>
            <a:r>
              <a:rPr lang="en-US" altLang="zh-CN" sz="2800">
                <a:latin typeface="Times New Roman" panose="02020603050405020304" charset="0"/>
                <a:ea typeface="宋体" panose="02010600030101010101" pitchFamily="2" charset="-122"/>
                <a:cs typeface="Times New Roman" panose="02020603050405020304" charset="0"/>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rPr>
              <a:t>中能量的来源</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Times New Roman" panose="02020603050405020304" charset="0"/>
                <a:ea typeface="宋体" panose="02010600030101010101" pitchFamily="2" charset="-122"/>
                <a:cs typeface="Times New Roman" panose="02020603050405020304" charset="0"/>
              </a:rPr>
              <a:t>ADP</a:t>
            </a:r>
            <a:r>
              <a:rPr lang="zh-CN" altLang="en-US" sz="2800">
                <a:latin typeface="宋体" panose="02010600030101010101" pitchFamily="2" charset="-122"/>
                <a:ea typeface="宋体" panose="02010600030101010101" pitchFamily="2" charset="-122"/>
                <a:cs typeface="宋体" panose="02010600030101010101" pitchFamily="2" charset="-122"/>
              </a:rPr>
              <a:t>转化为</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所需的能量既可来自光能，也可来自细胞呼吸作用释放的能量（对绿色植物而言，来自光能和呼吸作用释放的能量；对于动物、人、真菌和大多数细菌而言，来自细胞呼吸作用释放的能量）。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Times New Roman" panose="02020603050405020304" charset="0"/>
                <a:ea typeface="宋体" panose="02010600030101010101" pitchFamily="2" charset="-122"/>
                <a:cs typeface="Times New Roman" panose="02020603050405020304" charset="0"/>
              </a:rPr>
              <a:t>ADP</a:t>
            </a:r>
            <a:r>
              <a:rPr lang="zh-CN" altLang="en-US" sz="2800">
                <a:latin typeface="宋体" panose="02010600030101010101" pitchFamily="2" charset="-122"/>
                <a:ea typeface="宋体" panose="02010600030101010101" pitchFamily="2" charset="-122"/>
                <a:cs typeface="宋体" panose="02010600030101010101" pitchFamily="2" charset="-122"/>
              </a:rPr>
              <a:t>间的相互转化时刻不停地发生，并且处于动态平衡之中，这种能量供应机制体现了生物界的统一性。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296545" y="4836160"/>
            <a:ext cx="11568430" cy="1828800"/>
          </a:xfrm>
          <a:prstGeom prst="rect">
            <a:avLst/>
          </a:prstGeom>
          <a:noFill/>
        </p:spPr>
        <p:txBody>
          <a:bodyPr wrap="square" rtlCol="0">
            <a:noAutofit/>
          </a:bodyPr>
          <a:lstStyle/>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（一）许多吸能反应与</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水解相联系，由</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水解提供能量。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4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（二）许多放能反应与</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合成相联系，释放的能量储存在</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中，用来为吸能反应直接供能。</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96545" y="4081780"/>
            <a:ext cx="11569065" cy="696595"/>
          </a:xfrm>
          <a:prstGeom prst="rect">
            <a:avLst/>
          </a:prstGeom>
          <a:noFill/>
        </p:spPr>
        <p:txBody>
          <a:bodyPr wrap="square" rtlCol="0">
            <a:noAutofit/>
          </a:bodyPr>
          <a:lstStyle/>
          <a:p>
            <a:r>
              <a:rPr lang="en-US" altLang="zh-CN" sz="3600" b="1" dirty="0">
                <a:solidFill>
                  <a:srgbClr val="E81818"/>
                </a:solidFill>
                <a:latin typeface="黑体" panose="02010609060101010101" charset="-122"/>
                <a:ea typeface="黑体" panose="02010609060101010101" charset="-122"/>
                <a:cs typeface="黑体" panose="02010609060101010101" charset="-122"/>
              </a:rPr>
              <a:t>   </a:t>
            </a:r>
            <a:r>
              <a:rPr lang="zh-CN" altLang="en-US" sz="3600" b="1" dirty="0">
                <a:solidFill>
                  <a:srgbClr val="E81818"/>
                </a:solidFill>
                <a:latin typeface="黑体" panose="02010609060101010101" charset="-122"/>
                <a:ea typeface="黑体" panose="02010609060101010101" charset="-122"/>
                <a:cs typeface="黑体" panose="02010609060101010101" charset="-122"/>
              </a:rPr>
              <a:t>三、细胞内能量流通的</a:t>
            </a:r>
            <a:r>
              <a:rPr lang="en-US" alt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货币</a:t>
            </a:r>
            <a:r>
              <a:rPr lang="en-US" altLang="zh-CN" sz="3600" b="1" dirty="0">
                <a:solidFill>
                  <a:srgbClr val="E81818"/>
                </a:solidFill>
                <a:latin typeface="黑体" panose="02010609060101010101" charset="-122"/>
                <a:ea typeface="黑体" panose="02010609060101010101" charset="-122"/>
                <a:cs typeface="黑体" panose="02010609060101010101" charset="-122"/>
              </a:rPr>
              <a:t>”</a:t>
            </a:r>
            <a:endParaRPr lang="en-US" altLang="zh-CN"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76300" y="655320"/>
            <a:ext cx="706437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2.2.3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细胞呼吸的原理和利用</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174230" y="84137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75920" y="2960370"/>
            <a:ext cx="11489055" cy="237363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（一）细胞呼吸的定义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细胞呼吸是指有机物在细胞内经过一系列的氧化分解，生成二氧化碳或其他产物，释放能量并生成</a:t>
            </a:r>
            <a:r>
              <a:rPr lang="en-US" altLang="zh-CN" sz="2800">
                <a:latin typeface="Times New Roman" panose="02020603050405020304" charset="0"/>
                <a:ea typeface="宋体" panose="02010600030101010101" pitchFamily="2" charset="-122"/>
                <a:cs typeface="Times New Roman" panose="02020603050405020304" charset="0"/>
              </a:rPr>
              <a:t> ATP</a:t>
            </a:r>
            <a:r>
              <a:rPr lang="zh-CN" altLang="en-US" sz="2800">
                <a:latin typeface="宋体" panose="02010600030101010101" pitchFamily="2" charset="-122"/>
                <a:ea typeface="宋体" panose="02010600030101010101" pitchFamily="2" charset="-122"/>
                <a:cs typeface="宋体" panose="02010600030101010101" pitchFamily="2" charset="-122"/>
              </a:rPr>
              <a:t>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932815" y="1971675"/>
            <a:ext cx="456374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一、细胞呼吸的方式</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78915" y="2285365"/>
            <a:ext cx="9265285" cy="2553335"/>
          </a:xfrm>
          <a:prstGeom prst="rect">
            <a:avLst/>
          </a:prstGeom>
          <a:noFill/>
        </p:spPr>
        <p:txBody>
          <a:bodyPr wrap="square" rtlCol="0">
            <a:spAutoFit/>
            <a:scene3d>
              <a:camera prst="orthographicFront"/>
              <a:lightRig rig="threePt" dir="t"/>
            </a:scene3d>
          </a:bodyPr>
          <a:lstStyle/>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第二部分</a:t>
            </a:r>
            <a:r>
              <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 </a:t>
            </a:r>
            <a:endParaRPr lang="en-US" altLang="zh-CN"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a:p>
            <a:pPr algn="ctr"/>
            <a:r>
              <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rPr>
              <a:t>课程达标训练</a:t>
            </a:r>
            <a:endParaRPr lang="zh-CN" altLang="en-US" sz="8000" b="1">
              <a:solidFill>
                <a:srgbClr val="EC55A6"/>
              </a:solidFill>
              <a:effectLst>
                <a:outerShdw blurRad="50800" dist="38100" algn="l" rotWithShape="0">
                  <a:prstClr val="black">
                    <a:alpha val="40000"/>
                  </a:prstClr>
                </a:outerShdw>
              </a:effectLst>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67360"/>
            <a:ext cx="10693400" cy="21729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（二）探究酵母菌细胞呼吸的方式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酵母菌在有氧和无氧的条件下都能生存，属于兼性厌氧菌。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产物的检测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1013460" y="2840355"/>
          <a:ext cx="10450195" cy="3349625"/>
        </p:xfrm>
        <a:graphic>
          <a:graphicData uri="http://schemas.openxmlformats.org/drawingml/2006/table">
            <a:tbl>
              <a:tblPr/>
              <a:tblGrid>
                <a:gridCol w="2573655"/>
                <a:gridCol w="2331720"/>
                <a:gridCol w="2759710"/>
                <a:gridCol w="2785110"/>
              </a:tblGrid>
              <a:tr h="568960">
                <a:tc rowSpan="2">
                  <a:txBody>
                    <a:bodyPr/>
                    <a:lstStyle/>
                    <a:p>
                      <a:pPr marL="364490" indent="0" algn="l" eaLnBrk="0" fontAlgn="base">
                        <a:spcBef>
                          <a:spcPts val="1600"/>
                        </a:spcBef>
                        <a:spcAft>
                          <a:spcPct val="0"/>
                        </a:spcAft>
                      </a:pPr>
                      <a:r>
                        <a:rPr lang="zh-CN" sz="2400" dirty="0">
                          <a:solidFill>
                            <a:srgbClr val="000000"/>
                          </a:solidFill>
                          <a:latin typeface="黑体" panose="02010609060101010101" charset="-122"/>
                          <a:ea typeface="黑体" panose="02010609060101010101" charset="-122"/>
                        </a:rPr>
                        <a:t>检测条件与结果</a:t>
                      </a:r>
                      <a:endParaRPr lang="zh-CN" sz="2400" dirty="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gridSpan="3">
                  <a:txBody>
                    <a:bodyPr/>
                    <a:lstStyle/>
                    <a:p>
                      <a:pPr marL="189865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待测产物</a:t>
                      </a:r>
                      <a:endParaRPr lang="zh-CN" sz="240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hMerge="1">
                  <a:tcP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835660">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gridSpan="2">
                  <a:txBody>
                    <a:bodyPr/>
                    <a:lstStyle/>
                    <a:p>
                      <a:pPr marL="1177290"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rPr>
                        <a:t>二氧化碳</a:t>
                      </a:r>
                      <a:endParaRPr 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lstStyle/>
                    <a:p>
                      <a:pPr marL="40386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乙醇</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（酒精）</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01725">
                <a:tc>
                  <a:txBody>
                    <a:bodyPr/>
                    <a:lstStyle/>
                    <a:p>
                      <a:pPr marL="697230"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试剂</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327025"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rPr>
                        <a:t>澄清的石灰水</a:t>
                      </a:r>
                      <a:endParaRPr 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94310"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rPr>
                        <a:t>溴麝香草酚蓝溶液</a:t>
                      </a:r>
                      <a:endParaRPr 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26479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酸性的重铬酸钾</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43280">
                <a:tc>
                  <a:txBody>
                    <a:bodyPr/>
                    <a:lstStyle/>
                    <a:p>
                      <a:pPr marL="570230"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实验现象</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525145" indent="0" algn="l" eaLnBrk="0" fontAlgn="base">
                        <a:spcBef>
                          <a:spcPts val="600"/>
                        </a:spcBef>
                        <a:spcAft>
                          <a:spcPct val="0"/>
                        </a:spcAft>
                      </a:pPr>
                      <a:r>
                        <a:rPr lang="zh-CN" sz="2400">
                          <a:solidFill>
                            <a:srgbClr val="000000"/>
                          </a:solidFill>
                          <a:latin typeface="宋体" panose="02010600030101010101" pitchFamily="2" charset="-122"/>
                          <a:ea typeface="宋体" panose="02010600030101010101" pitchFamily="2" charset="-122"/>
                        </a:rPr>
                        <a:t>变浑浊</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274955" indent="0" algn="l" eaLnBrk="0" fontAlgn="base">
                        <a:spcBef>
                          <a:spcPts val="600"/>
                        </a:spcBef>
                        <a:spcAft>
                          <a:spcPct val="0"/>
                        </a:spcAft>
                      </a:pPr>
                      <a:r>
                        <a:rPr lang="zh-CN" sz="2400" dirty="0">
                          <a:solidFill>
                            <a:srgbClr val="000000"/>
                          </a:solidFill>
                          <a:latin typeface="宋体" panose="02010600030101010101" pitchFamily="2" charset="-122"/>
                          <a:ea typeface="宋体" panose="02010600030101010101" pitchFamily="2" charset="-122"/>
                        </a:rPr>
                        <a:t>由蓝变绿再变黄</a:t>
                      </a:r>
                      <a:endParaRPr 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210820" indent="0" algn="l" eaLnBrk="0" fontAlgn="base">
                        <a:spcBef>
                          <a:spcPts val="600"/>
                        </a:spcBef>
                        <a:spcAft>
                          <a:spcPct val="0"/>
                        </a:spcAft>
                      </a:pPr>
                      <a:r>
                        <a:rPr lang="zh-CN" sz="2400" dirty="0">
                          <a:solidFill>
                            <a:srgbClr val="000000"/>
                          </a:solidFill>
                          <a:latin typeface="宋体" panose="02010600030101010101" pitchFamily="2" charset="-122"/>
                          <a:ea typeface="宋体" panose="02010600030101010101" pitchFamily="2" charset="-122"/>
                        </a:rPr>
                        <a:t>由橙色变成灰绿色</a:t>
                      </a:r>
                      <a:endParaRPr 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56895" y="1577975"/>
            <a:ext cx="10979150" cy="485648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（一）有氧呼吸的定义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细胞在氧的参与下，通过多种酶的催化作用，把葡萄糖等有机物彻底氧化分解，产生二氧化碳和水，释放能量，生成大量</a:t>
            </a:r>
            <a:r>
              <a:rPr lang="en-US" altLang="zh-CN" sz="2800">
                <a:latin typeface="Times New Roman" panose="02020603050405020304" charset="0"/>
                <a:ea typeface="宋体" panose="02010600030101010101" pitchFamily="2" charset="-122"/>
                <a:cs typeface="Times New Roman" panose="02020603050405020304" charset="0"/>
              </a:rPr>
              <a:t> ATP</a:t>
            </a:r>
            <a:r>
              <a:rPr lang="zh-CN" altLang="en-US" sz="2800">
                <a:latin typeface="宋体" panose="02010600030101010101" pitchFamily="2" charset="-122"/>
                <a:ea typeface="宋体" panose="02010600030101010101" pitchFamily="2" charset="-122"/>
                <a:cs typeface="宋体" panose="02010600030101010101" pitchFamily="2" charset="-122"/>
              </a:rPr>
              <a:t>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（二）反应简式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970280" y="661035"/>
            <a:ext cx="30302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二、有氧呼吸</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rcRect r="4841"/>
          <a:stretch>
            <a:fillRect/>
          </a:stretch>
        </p:blipFill>
        <p:spPr>
          <a:xfrm>
            <a:off x="864235" y="4968240"/>
            <a:ext cx="9256395" cy="1081405"/>
          </a:xfrm>
          <a:prstGeom prst="rect">
            <a:avLst/>
          </a:prstGeom>
        </p:spPr>
      </p:pic>
    </p:spTree>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75285" y="373380"/>
            <a:ext cx="11489055" cy="83058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（三）反应过程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367665" y="1203960"/>
            <a:ext cx="11572875" cy="2276475"/>
          </a:xfrm>
          <a:prstGeom prst="rect">
            <a:avLst/>
          </a:prstGeom>
        </p:spPr>
      </p:pic>
      <p:sp>
        <p:nvSpPr>
          <p:cNvPr id="9" name="文本框 8"/>
          <p:cNvSpPr txBox="1"/>
          <p:nvPr/>
        </p:nvSpPr>
        <p:spPr>
          <a:xfrm>
            <a:off x="375285" y="3669665"/>
            <a:ext cx="11489055" cy="2617470"/>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dirty="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dirty="0">
                <a:latin typeface="宋体" panose="02010600030101010101" pitchFamily="2" charset="-122"/>
                <a:ea typeface="宋体" panose="02010600030101010101" pitchFamily="2" charset="-122"/>
                <a:cs typeface="宋体" panose="02010600030101010101" pitchFamily="2" charset="-122"/>
              </a:rPr>
              <a:t>四）同体外燃烧相比，有氧呼吸所具有的不同特点</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1.</a:t>
            </a:r>
            <a:r>
              <a:rPr lang="zh-CN" altLang="en-US" sz="2800" dirty="0">
                <a:latin typeface="宋体" panose="02010600030101010101" pitchFamily="2" charset="-122"/>
                <a:ea typeface="宋体" panose="02010600030101010101" pitchFamily="2" charset="-122"/>
                <a:cs typeface="宋体" panose="02010600030101010101" pitchFamily="2" charset="-122"/>
              </a:rPr>
              <a:t>过程温和。</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2.</a:t>
            </a:r>
            <a:r>
              <a:rPr lang="zh-CN" altLang="en-US" sz="2800" dirty="0">
                <a:latin typeface="宋体" panose="02010600030101010101" pitchFamily="2" charset="-122"/>
                <a:ea typeface="宋体" panose="02010600030101010101" pitchFamily="2" charset="-122"/>
                <a:cs typeface="宋体" panose="02010600030101010101" pitchFamily="2" charset="-122"/>
              </a:rPr>
              <a:t>有机物中的能量经过一系列化学反应逐步释放。</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3.</a:t>
            </a:r>
            <a:r>
              <a:rPr lang="zh-CN" altLang="en-US" sz="2800" dirty="0">
                <a:latin typeface="宋体" panose="02010600030101010101" pitchFamily="2" charset="-122"/>
                <a:ea typeface="宋体" panose="02010600030101010101" pitchFamily="2" charset="-122"/>
                <a:cs typeface="宋体" panose="02010600030101010101" pitchFamily="2" charset="-122"/>
              </a:rPr>
              <a:t>释放的能量有相当一部分储存在</a:t>
            </a:r>
            <a:r>
              <a:rPr lang="en-US" altLang="zh-CN" sz="2800" dirty="0">
                <a:latin typeface="Times New Roman" panose="02020603050405020304" charset="0"/>
                <a:ea typeface="宋体" panose="02010600030101010101" pitchFamily="2" charset="-122"/>
                <a:cs typeface="Times New Roman" panose="02020603050405020304" charset="0"/>
              </a:rPr>
              <a:t>ATP</a:t>
            </a:r>
            <a:r>
              <a:rPr lang="zh-CN" altLang="en-US" sz="2800" dirty="0">
                <a:latin typeface="宋体" panose="02010600030101010101" pitchFamily="2" charset="-122"/>
                <a:ea typeface="宋体" panose="02010600030101010101" pitchFamily="2" charset="-122"/>
                <a:cs typeface="宋体" panose="02010600030101010101" pitchFamily="2" charset="-122"/>
              </a:rPr>
              <a:t>中。</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87045" y="1577975"/>
            <a:ext cx="11177270" cy="485648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（一）无氧呼吸的定义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在没有氧气参与的情况下，葡萄糖等有机物经过不完全分解，释放少量能量的过程</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（二）反应简式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216025" y="661035"/>
            <a:ext cx="303022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三、无氧呼吸</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rcRect l="1410" t="6920" r="1233" b="4515"/>
          <a:stretch>
            <a:fillRect/>
          </a:stretch>
        </p:blipFill>
        <p:spPr>
          <a:xfrm>
            <a:off x="1058545" y="4340860"/>
            <a:ext cx="9692005" cy="1610360"/>
          </a:xfrm>
          <a:prstGeom prst="rect">
            <a:avLst/>
          </a:prstGeom>
        </p:spPr>
      </p:pic>
    </p:spTree>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9" name="文本框 8"/>
          <p:cNvSpPr txBox="1"/>
          <p:nvPr/>
        </p:nvSpPr>
        <p:spPr>
          <a:xfrm>
            <a:off x="546100" y="1073150"/>
            <a:ext cx="11117580" cy="471106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（三）反应场所：细胞质基质。</a:t>
            </a:r>
            <a:endParaRPr lang="en-US" altLang="zh-CN" sz="2800">
              <a:latin typeface="宋体" panose="02010600030101010101" pitchFamily="2" charset="-122"/>
              <a:ea typeface="宋体" panose="02010600030101010101" pitchFamily="2" charset="-122"/>
              <a:cs typeface="宋体" panose="02010600030101010101" pitchFamily="2" charset="-122"/>
              <a:sym typeface="+mn-ea"/>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rPr>
              <a:t>四）反应过程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第一阶段与有氧呼吸的第一阶段完全相同。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第二阶段是丙酮酸在酶（与催化有氧呼吸的酶不同）的催化作用下，分解成乙醇（酒精）和二氧化碳，或者转化成乳酸。</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（五）产能：无论是分解成乙醇（酒精）和二氧化碳或者是转化成乳酸，无氧呼吸都只在第一阶段释放出少量的能量，生成少量</a:t>
            </a:r>
            <a:r>
              <a:rPr lang="en-US" altLang="zh-CN" sz="2800">
                <a:latin typeface="Times New Roman" panose="02020603050405020304" charset="0"/>
                <a:ea typeface="宋体" panose="02010600030101010101" pitchFamily="2" charset="-122"/>
                <a:cs typeface="Times New Roman" panose="02020603050405020304" charset="0"/>
              </a:rPr>
              <a:t>ATP</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84480" y="1409065"/>
            <a:ext cx="11623040" cy="472503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（一）选用透气消毒纱布或</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创可贴</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包扎伤口，既为伤口敷上药物，又为伤口创造疏松透气的环境，避免厌氧病原菌繁殖，利于伤口痊愈。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（二）破伤风芽孢杆菌只能进行无氧呼吸，较深的伤口里缺少氧气，因此适合在这种环境中生存并大量繁殖</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所以，伤口较深或被生锈的钉子扎伤后，患者应及时请医生处理。</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（三）提倡慢跑等有氧运动的原因之一是：有氧运动能避免肌细胞因供氧不足进行无氧呼吸产生大量乳酸</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乳酸的大量积累会使肌肉酸胀乏力。</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29970" y="490220"/>
            <a:ext cx="530923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四、细胞呼吸原理的应用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06400" y="224790"/>
            <a:ext cx="11379835" cy="6408420"/>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（四）储存水果、粮食时，人们往往通过降低温度、降低氧气含量等措施减弱水果、粮食的呼吸作用，延长保质期。</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（五）酵母菌是兼性厌氧微生物，在适宜条件下，进行有氧呼吸并大量繁殖；在无氧条件下则进行乙醇（酒精）发酵</a:t>
            </a:r>
            <a:r>
              <a:rPr 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因此，利用水、麦芽、葡萄、高粱、玉米、大米等原料和酵母菌在发酵罐中控制通气的情况下可以产生各种酒。</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（六）中耕松土、适时排水，可使根细胞进行充分的有氧呼吸，有利于根系生长和对无机盐的吸收</a:t>
            </a:r>
            <a:r>
              <a:rPr lang="zh-CN" sz="2800" dirty="0">
                <a:latin typeface="宋体" panose="02010600030101010101" pitchFamily="2" charset="-122"/>
                <a:ea typeface="宋体" panose="02010600030101010101" pitchFamily="2" charset="-122"/>
                <a:cs typeface="宋体" panose="02010600030101010101" pitchFamily="2" charset="-122"/>
              </a:rPr>
              <a:t>。</a:t>
            </a:r>
            <a:r>
              <a:rPr lang="zh-CN" altLang="en-US" sz="2800" dirty="0">
                <a:latin typeface="宋体" panose="02010600030101010101" pitchFamily="2" charset="-122"/>
                <a:ea typeface="宋体" panose="02010600030101010101" pitchFamily="2" charset="-122"/>
                <a:cs typeface="宋体" panose="02010600030101010101" pitchFamily="2" charset="-122"/>
              </a:rPr>
              <a:t>此外，松土透气还有利于土壤中好氧微生物的生长繁殖，促使这些微生物分解土壤中的有机物，有利于植物对无机盐的吸收。</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15085" y="297815"/>
            <a:ext cx="666940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2.2.4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光合作用与能量转化</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127240" y="4699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34720" y="1917700"/>
            <a:ext cx="10324465" cy="130238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（一）分布：叶绿体类囊体薄膜上。</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（二）种类与功能</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706880" y="1221105"/>
            <a:ext cx="456374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一、捕获光能的色素</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grpSp>
        <p:nvGrpSpPr>
          <p:cNvPr id="8" name="组合 7"/>
          <p:cNvGrpSpPr/>
          <p:nvPr/>
        </p:nvGrpSpPr>
        <p:grpSpPr>
          <a:xfrm>
            <a:off x="934085" y="3511550"/>
            <a:ext cx="10324465" cy="2923540"/>
            <a:chOff x="934085" y="3511550"/>
            <a:chExt cx="10324465" cy="2923540"/>
          </a:xfrm>
        </p:grpSpPr>
        <p:grpSp>
          <p:nvGrpSpPr>
            <p:cNvPr id="5" name="组合 4"/>
            <p:cNvGrpSpPr/>
            <p:nvPr/>
          </p:nvGrpSpPr>
          <p:grpSpPr>
            <a:xfrm>
              <a:off x="934085" y="3511550"/>
              <a:ext cx="10324465" cy="2923540"/>
              <a:chOff x="934085" y="3511550"/>
              <a:chExt cx="10324465" cy="2923540"/>
            </a:xfrm>
          </p:grpSpPr>
          <p:graphicFrame>
            <p:nvGraphicFramePr>
              <p:cNvPr id="2" name="表格 1"/>
              <p:cNvGraphicFramePr/>
              <p:nvPr>
                <p:custDataLst>
                  <p:tags r:id="rId1"/>
                </p:custDataLst>
              </p:nvPr>
            </p:nvGraphicFramePr>
            <p:xfrm>
              <a:off x="934085" y="3511550"/>
              <a:ext cx="10324465" cy="2923540"/>
            </p:xfrm>
            <a:graphic>
              <a:graphicData uri="http://schemas.openxmlformats.org/drawingml/2006/table">
                <a:tbl>
                  <a:tblPr/>
                  <a:tblGrid>
                    <a:gridCol w="3078480"/>
                    <a:gridCol w="3374390"/>
                    <a:gridCol w="3871595"/>
                  </a:tblGrid>
                  <a:tr h="365760">
                    <a:tc gridSpan="2">
                      <a:txBody>
                        <a:bodyPr/>
                        <a:lstStyle/>
                        <a:p>
                          <a:pPr marL="1671320" indent="0" algn="l" eaLnBrk="0" fontAlgn="base">
                            <a:spcBef>
                              <a:spcPts val="500"/>
                            </a:spcBef>
                            <a:spcAft>
                              <a:spcPct val="0"/>
                            </a:spcAft>
                          </a:pPr>
                          <a:r>
                            <a:rPr lang="zh-CN" sz="2400" dirty="0">
                              <a:solidFill>
                                <a:srgbClr val="000000"/>
                              </a:solidFill>
                              <a:latin typeface="黑体" panose="02010609060101010101" charset="-122"/>
                              <a:ea typeface="黑体" panose="02010609060101010101" charset="-122"/>
                            </a:rPr>
                            <a:t>种类</a:t>
                          </a:r>
                          <a:endParaRPr lang="zh-CN" sz="2400" dirty="0">
                            <a:solidFill>
                              <a:srgbClr val="000000"/>
                            </a:solidFill>
                            <a:latin typeface="黑体" panose="02010609060101010101" charset="-122"/>
                            <a:ea typeface="黑体" panose="02010609060101010101" charset="-122"/>
                          </a:endParaRPr>
                        </a:p>
                      </a:txBody>
                      <a:tcPr marL="0" marR="0" marT="0" marB="0" anchor="ctr" anchorCtr="1">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rgbClr val="D4EFFB"/>
                        </a:solidFill>
                      </a:tcPr>
                    </a:tc>
                    <a:tc hMerge="1">
                      <a:tcPr>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065530" indent="0" algn="l" eaLnBrk="0" fontAlgn="base">
                            <a:spcBef>
                              <a:spcPts val="500"/>
                            </a:spcBef>
                            <a:spcAft>
                              <a:spcPct val="0"/>
                            </a:spcAft>
                          </a:pPr>
                          <a:r>
                            <a:rPr lang="zh-CN" sz="2400" dirty="0">
                              <a:solidFill>
                                <a:srgbClr val="000000"/>
                              </a:solidFill>
                              <a:latin typeface="黑体" panose="02010609060101010101" charset="-122"/>
                              <a:ea typeface="黑体" panose="02010609060101010101" charset="-122"/>
                            </a:rPr>
                            <a:t>功能</a:t>
                          </a:r>
                          <a:endParaRPr lang="zh-CN" sz="2400" dirty="0">
                            <a:solidFill>
                              <a:srgbClr val="000000"/>
                            </a:solidFill>
                            <a:latin typeface="黑体" panose="02010609060101010101" charset="-122"/>
                            <a:ea typeface="黑体" panose="02010609060101010101" charset="-122"/>
                          </a:endParaRPr>
                        </a:p>
                      </a:txBody>
                      <a:tcPr marL="0" marR="0" marT="0" marB="0" anchor="ctr" anchorCtr="1">
                        <a:lnL w="12700">
                          <a:solidFill>
                            <a:schemeClr val="tx1"/>
                          </a:solidFill>
                          <a:prstDash val="soli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12700" cap="flat" cmpd="sng">
                          <a:solidFill>
                            <a:schemeClr val="tx1"/>
                          </a:solidFill>
                          <a:prstDash val="solid"/>
                          <a:headEnd type="none" w="med" len="med"/>
                          <a:tailEnd type="none" w="med" len="med"/>
                        </a:lnB>
                        <a:solidFill>
                          <a:srgbClr val="D4EFFB"/>
                        </a:solidFill>
                      </a:tcPr>
                    </a:tc>
                  </a:tr>
                  <a:tr h="664845">
                    <a:tc rowSpan="2">
                      <a:txBody>
                        <a:bodyPr/>
                        <a:lstStyle/>
                        <a:p>
                          <a:pPr marL="531495" indent="0" algn="ctr" eaLnBrk="0" fontAlgn="base">
                            <a:spcBef>
                              <a:spcPts val="8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叶绿素</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531495" indent="0" algn="ctr" eaLnBrk="0" fontAlgn="base">
                            <a:spcBef>
                              <a:spcPts val="800"/>
                            </a:spcBef>
                            <a:spcAft>
                              <a:spcPct val="0"/>
                            </a:spcAft>
                          </a:pP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含量约占</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3/4)</a:t>
                          </a:r>
                          <a:endPar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12700">
                          <a:solidFill>
                            <a:schemeClr val="tx1"/>
                          </a:solidFill>
                          <a:prstDash val="solid"/>
                        </a:lnT>
                        <a:lnB w="12700">
                          <a:solidFill>
                            <a:schemeClr val="tx1"/>
                          </a:solidFill>
                          <a:prstDash val="solid"/>
                        </a:lnB>
                        <a:noFill/>
                      </a:tcPr>
                    </a:tc>
                    <a:tc>
                      <a:txBody>
                        <a:bodyPr/>
                        <a:lstStyle/>
                        <a:p>
                          <a:pPr marL="578485"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叶绿素</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a</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（蓝绿色）</a:t>
                          </a:r>
                          <a:endPar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12700" cap="flat" cmpd="sng">
                          <a:solidFill>
                            <a:schemeClr val="tx1"/>
                          </a:solidFill>
                          <a:prstDash val="solid"/>
                          <a:headEnd type="none" w="med" len="med"/>
                          <a:tailEnd type="none" w="med" len="med"/>
                        </a:lnR>
                        <a:lnT w="12700">
                          <a:solidFill>
                            <a:schemeClr val="tx1"/>
                          </a:solidFill>
                          <a:prstDash val="solid"/>
                        </a:lnT>
                        <a:lnB w="3175" cap="flat" cmpd="sng">
                          <a:solidFill>
                            <a:srgbClr val="000000"/>
                          </a:solidFill>
                          <a:prstDash val="solid"/>
                          <a:headEnd type="none" w="med" len="med"/>
                          <a:tailEnd type="none" w="med" len="med"/>
                        </a:lnB>
                        <a:noFill/>
                      </a:tcPr>
                    </a:tc>
                    <a:tc rowSpan="2">
                      <a:txBody>
                        <a:bodyPr/>
                        <a:lstStyle/>
                        <a:p>
                          <a:pPr marL="467995" indent="0" algn="l" eaLnBrk="0" fontAlgn="base">
                            <a:spcBef>
                              <a:spcPts val="1600"/>
                            </a:spcBef>
                            <a:spcAft>
                              <a:spcPct val="0"/>
                            </a:spcAft>
                          </a:pPr>
                          <a:r>
                            <a:rPr lang="zh-CN" sz="2400" dirty="0">
                              <a:solidFill>
                                <a:srgbClr val="000000"/>
                              </a:solidFill>
                              <a:latin typeface="宋体" panose="02010600030101010101" pitchFamily="2" charset="-122"/>
                              <a:ea typeface="宋体" panose="02010600030101010101" pitchFamily="2" charset="-122"/>
                            </a:rPr>
                            <a:t>主要吸收红橙光和蓝紫光</a:t>
                          </a:r>
                          <a:endParaRPr 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a:solidFill>
                            <a:schemeClr val="tx1"/>
                          </a:solidFill>
                          <a:prstDash val="solid"/>
                        </a:lnB>
                        <a:noFill/>
                      </a:tcPr>
                    </a:tc>
                  </a:tr>
                  <a:tr h="66484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12700">
                          <a:solidFill>
                            <a:schemeClr val="tx1"/>
                          </a:solidFill>
                          <a:prstDash val="solid"/>
                        </a:lnB>
                      </a:tcPr>
                    </a:tc>
                    <a:tc>
                      <a:txBody>
                        <a:bodyPr/>
                        <a:lstStyle/>
                        <a:p>
                          <a:pPr marL="573405"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叶绿素</a:t>
                          </a:r>
                          <a:r>
                            <a:rPr lang="en-US" alt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b</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（黄绿色）</a:t>
                          </a:r>
                          <a:endPar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12700" cap="flat" cmpd="sng">
                          <a:solidFill>
                            <a:schemeClr val="tx1"/>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a:solidFill>
                            <a:schemeClr val="tx1"/>
                          </a:solidFill>
                          <a:prstDash val="solid"/>
                        </a:lnB>
                      </a:tcPr>
                    </a:tc>
                  </a:tr>
                  <a:tr h="664210">
                    <a:tc rowSpan="2">
                      <a:txBody>
                        <a:bodyPr/>
                        <a:lstStyle/>
                        <a:p>
                          <a:pPr marL="388620" indent="0"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类胡萝卜素</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388620" indent="0" algn="ctr" eaLnBrk="0" fontAlgn="base">
                            <a:spcBef>
                              <a:spcPts val="800"/>
                            </a:spcBef>
                            <a:spcAft>
                              <a:spcPct val="0"/>
                            </a:spcAft>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含量约占</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1/4)</a:t>
                          </a: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a:solidFill>
                            <a:schemeClr val="tx1"/>
                          </a:solidFill>
                          <a:prstDash val="solid"/>
                        </a:lnT>
                        <a:lnB w="12700">
                          <a:solidFill>
                            <a:schemeClr val="tx1"/>
                          </a:solidFill>
                          <a:prstDash val="solid"/>
                        </a:lnB>
                        <a:noFill/>
                      </a:tcPr>
                    </a:tc>
                    <a:tc>
                      <a:txBody>
                        <a:bodyPr/>
                        <a:lstStyle/>
                        <a:p>
                          <a:pPr marL="55054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胡萝卜素</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（橙黄色）</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rowSpan="2">
                      <a:txBody>
                        <a:bodyPr/>
                        <a:lstStyle/>
                        <a:p>
                          <a:pPr marL="965200" indent="0" algn="l" eaLnBrk="0" fontAlgn="base">
                            <a:spcBef>
                              <a:spcPct val="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主要吸收蓝紫光</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a:solidFill>
                            <a:schemeClr val="tx1"/>
                          </a:solidFill>
                          <a:prstDash val="solid"/>
                        </a:lnT>
                        <a:lnB w="12700">
                          <a:solidFill>
                            <a:schemeClr val="tx1"/>
                          </a:solidFill>
                          <a:prstDash val="solid"/>
                        </a:lnB>
                        <a:noFill/>
                      </a:tcPr>
                    </a:tc>
                  </a:tr>
                  <a:tr h="563880">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a:solidFill>
                            <a:schemeClr val="tx1"/>
                          </a:solidFill>
                          <a:prstDash val="solid"/>
                        </a:lnB>
                      </a:tcPr>
                    </a:tc>
                    <a:tc>
                      <a:txBody>
                        <a:bodyPr/>
                        <a:lstStyle/>
                        <a:p>
                          <a:pPr marL="692150" indent="0" algn="l" eaLnBrk="0" fontAlgn="base">
                            <a:spcBef>
                              <a:spcPts val="6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叶黄素</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（黄色）</a:t>
                          </a:r>
                          <a:endPar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vMerge="1">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B w="12700">
                          <a:solidFill>
                            <a:schemeClr val="tx1"/>
                          </a:solidFill>
                          <a:prstDash val="solid"/>
                        </a:lnB>
                      </a:tcPr>
                    </a:tc>
                  </a:tr>
                </a:tbl>
              </a:graphicData>
            </a:graphic>
          </p:graphicFrame>
          <p:cxnSp>
            <p:nvCxnSpPr>
              <p:cNvPr id="4" name="直接连接符 3"/>
              <p:cNvCxnSpPr/>
              <p:nvPr/>
            </p:nvCxnSpPr>
            <p:spPr>
              <a:xfrm>
                <a:off x="4008235" y="3511550"/>
                <a:ext cx="0" cy="1686092"/>
              </a:xfrm>
              <a:prstGeom prst="line">
                <a:avLst/>
              </a:prstGeom>
            </p:spPr>
            <p:style>
              <a:lnRef idx="1">
                <a:schemeClr val="dk1"/>
              </a:lnRef>
              <a:fillRef idx="0">
                <a:schemeClr val="dk1"/>
              </a:fillRef>
              <a:effectRef idx="0">
                <a:schemeClr val="dk1"/>
              </a:effectRef>
              <a:fontRef idx="minor">
                <a:schemeClr val="tx1"/>
              </a:fontRef>
            </p:style>
          </p:cxnSp>
        </p:grpSp>
        <p:cxnSp>
          <p:nvCxnSpPr>
            <p:cNvPr id="7" name="直接连接符 6"/>
            <p:cNvCxnSpPr/>
            <p:nvPr/>
          </p:nvCxnSpPr>
          <p:spPr>
            <a:xfrm>
              <a:off x="4008235" y="5197642"/>
              <a:ext cx="3410093" cy="0"/>
            </a:xfrm>
            <a:prstGeom prst="line">
              <a:avLst/>
            </a:prstGeom>
          </p:spPr>
          <p:style>
            <a:lnRef idx="1">
              <a:schemeClr val="dk1"/>
            </a:lnRef>
            <a:fillRef idx="0">
              <a:schemeClr val="dk1"/>
            </a:fillRef>
            <a:effectRef idx="0">
              <a:schemeClr val="dk1"/>
            </a:effectRef>
            <a:fontRef idx="minor">
              <a:schemeClr val="tx1"/>
            </a:fontRef>
          </p:style>
        </p:cxnSp>
      </p:grpSp>
    </p:spTree>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030" y="264160"/>
            <a:ext cx="10950575" cy="265493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（三）提取色素的原理和方法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提取原理：绿叶中的色素能够溶解在有机溶剂无水乙醇中，因此可用无水乙醇提取色素。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操作要点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rcRect l="804" t="6593" r="995" b="4986"/>
          <a:stretch>
            <a:fillRect/>
          </a:stretch>
        </p:blipFill>
        <p:spPr>
          <a:xfrm>
            <a:off x="2056130" y="3002915"/>
            <a:ext cx="8081010" cy="2356485"/>
          </a:xfrm>
          <a:prstGeom prst="rect">
            <a:avLst/>
          </a:prstGeom>
        </p:spPr>
      </p:pic>
      <p:sp>
        <p:nvSpPr>
          <p:cNvPr id="4" name="文本框 3"/>
          <p:cNvSpPr txBox="1"/>
          <p:nvPr/>
        </p:nvSpPr>
        <p:spPr>
          <a:xfrm>
            <a:off x="584835" y="5359400"/>
            <a:ext cx="10950575" cy="129032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研磨时加入二氧化硅有助于研磨充分，加入碳酸钙可防止研磨中色素被破坏。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02920" y="264160"/>
            <a:ext cx="11113770" cy="24618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（四）分离色素的原理和方法</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纸层析法原理</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各种色素在层析液中溶解度不同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溶解度高的随层析液在滤纸上扩散得快</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反之则慢</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从而使各种色素相互分离。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操作要点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502920" y="5443220"/>
            <a:ext cx="11113770" cy="129032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注意：滤纸上的滤液细线不能触及层析液，否则滤液细线中的色素会被层析液溶解。</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43305" y="2809240"/>
            <a:ext cx="10106025" cy="2733675"/>
          </a:xfrm>
          <a:prstGeom prst="rect">
            <a:avLst/>
          </a:prstGeom>
        </p:spPr>
      </p:pic>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439545" y="1000760"/>
            <a:ext cx="9265285" cy="1198880"/>
          </a:xfrm>
          <a:prstGeom prst="rect">
            <a:avLst/>
          </a:prstGeom>
          <a:noFill/>
        </p:spPr>
        <p:txBody>
          <a:bodyPr wrap="square" rtlCol="0">
            <a:spAutoFit/>
          </a:bodyPr>
          <a:lstStyle/>
          <a:p>
            <a:pPr algn="ct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必修</a:t>
            </a:r>
            <a:r>
              <a:rPr lang="en-US" altLang="zh-CN"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 1  </a:t>
            </a:r>
            <a:r>
              <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rPr>
              <a:t>分子与细胞</a:t>
            </a:r>
            <a:endParaRPr lang="zh-CN" altLang="en-US" sz="7200">
              <a:ln w="22225">
                <a:solidFill>
                  <a:srgbClr val="E81818"/>
                </a:solidFill>
                <a:prstDash val="solid"/>
              </a:ln>
              <a:solidFill>
                <a:srgbClr val="E81818"/>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4" name="文本框 33"/>
          <p:cNvSpPr txBox="1"/>
          <p:nvPr/>
        </p:nvSpPr>
        <p:spPr>
          <a:xfrm>
            <a:off x="1370330" y="2753995"/>
            <a:ext cx="9864090" cy="1568450"/>
          </a:xfrm>
          <a:prstGeom prst="rect">
            <a:avLst/>
          </a:prstGeom>
          <a:noFill/>
        </p:spPr>
        <p:txBody>
          <a:bodyPr wrap="square" rtlCol="0">
            <a:spAutoFit/>
          </a:bodyPr>
          <a:lstStyle/>
          <a:p>
            <a:pPr algn="ctr"/>
            <a:r>
              <a:rPr lang="en-US" altLang="zh-CN"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2.</a:t>
            </a:r>
            <a:r>
              <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细胞的生存需要能量和营养物质，并通过分裂实现增殖</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57070" y="4876800"/>
            <a:ext cx="8209915"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2.1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物质进出细胞的运输方式</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56260" y="449580"/>
            <a:ext cx="11079480" cy="21856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实验现象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层析结果：纸条上出现</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条色素带</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色素带从上往下依次为：胡萝卜素、叶黄素、叶绿素</a:t>
            </a:r>
            <a:r>
              <a:rPr lang="en-US" altLang="zh-CN" sz="2800">
                <a:latin typeface="宋体" panose="02010600030101010101" pitchFamily="2" charset="-122"/>
                <a:ea typeface="宋体" panose="02010600030101010101" pitchFamily="2" charset="-122"/>
                <a:cs typeface="宋体" panose="02010600030101010101" pitchFamily="2" charset="-122"/>
              </a:rPr>
              <a:t>a</a:t>
            </a:r>
            <a:r>
              <a:rPr lang="zh-CN" altLang="en-US" sz="2800">
                <a:latin typeface="宋体" panose="02010600030101010101" pitchFamily="2" charset="-122"/>
                <a:ea typeface="宋体" panose="02010600030101010101" pitchFamily="2" charset="-122"/>
                <a:cs typeface="宋体" panose="02010600030101010101" pitchFamily="2" charset="-122"/>
              </a:rPr>
              <a:t>、叶绿素</a:t>
            </a:r>
            <a:r>
              <a:rPr lang="en-US" altLang="zh-CN" sz="2800">
                <a:latin typeface="宋体" panose="02010600030101010101" pitchFamily="2" charset="-122"/>
                <a:ea typeface="宋体" panose="02010600030101010101" pitchFamily="2" charset="-122"/>
                <a:cs typeface="宋体" panose="02010600030101010101" pitchFamily="2" charset="-122"/>
              </a:rPr>
              <a:t>b</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556260" y="3991610"/>
            <a:ext cx="11079480" cy="210883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（一）叶绿体的结构</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与光合作用有关的酶分布于基粒的类囊体及基质中；光合作用色素分布于类囊体的薄膜上。</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231265" y="3081020"/>
            <a:ext cx="679005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二、光合作用的场所</a:t>
            </a:r>
            <a:r>
              <a:rPr lang="en-US" alt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叶绿体</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8470" y="449580"/>
            <a:ext cx="11275060" cy="68135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（二）恩格尔曼实验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1"/>
            </p:custDataLst>
          </p:nvPr>
        </p:nvGraphicFramePr>
        <p:xfrm>
          <a:off x="458470" y="1547495"/>
          <a:ext cx="11275060" cy="4731385"/>
        </p:xfrm>
        <a:graphic>
          <a:graphicData uri="http://schemas.openxmlformats.org/drawingml/2006/table">
            <a:tbl>
              <a:tblPr/>
              <a:tblGrid>
                <a:gridCol w="869315"/>
                <a:gridCol w="4483735"/>
                <a:gridCol w="1540510"/>
                <a:gridCol w="4381500"/>
              </a:tblGrid>
              <a:tr h="588010">
                <a:tc>
                  <a:txBody>
                    <a:bodyPr/>
                    <a:lstStyle/>
                    <a:p>
                      <a:pPr marL="86360" indent="0" algn="ctr"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rPr>
                        <a:t>材料</a:t>
                      </a:r>
                      <a:endParaRPr lang="zh-CN" sz="2400" spc="120">
                        <a:solidFill>
                          <a:srgbClr val="000000"/>
                        </a:solidFill>
                        <a:latin typeface="黑体" panose="02010609060101010101" charset="-122"/>
                        <a:ea typeface="黑体" panose="02010609060101010101" charset="-122"/>
                      </a:endParaRPr>
                    </a:p>
                  </a:txBody>
                  <a:tcPr marL="46990" marR="4699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gridSpan="3">
                  <a:txBody>
                    <a:bodyPr/>
                    <a:lstStyle/>
                    <a:p>
                      <a:pPr marL="1844040" indent="0" algn="ctr"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rPr>
                        <a:t>载有水绵和需氧细菌的临时装片</a:t>
                      </a:r>
                      <a:endParaRPr lang="zh-CN" sz="2400" spc="120" dirty="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588010">
                <a:tc>
                  <a:txBody>
                    <a:bodyPr/>
                    <a:lstStyle/>
                    <a:p>
                      <a:pPr marL="86360" indent="0" algn="ctr"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rPr>
                        <a:t>装置</a:t>
                      </a:r>
                      <a:endParaRPr lang="zh-CN" sz="2400" spc="120">
                        <a:solidFill>
                          <a:srgbClr val="000000"/>
                        </a:solidFill>
                        <a:latin typeface="黑体" panose="02010609060101010101" charset="-122"/>
                        <a:ea typeface="黑体" panose="02010609060101010101" charset="-122"/>
                      </a:endParaRPr>
                    </a:p>
                  </a:txBody>
                  <a:tcPr marL="46990" marR="4699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gridSpan="3">
                  <a:txBody>
                    <a:bodyPr/>
                    <a:lstStyle/>
                    <a:p>
                      <a:pPr marL="1840230" indent="0" algn="ctr"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rPr>
                        <a:t>将临时装片放入没有空气的小室</a:t>
                      </a:r>
                      <a:endParaRPr lang="zh-CN" sz="2400" spc="120" dirty="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971550">
                <a:tc rowSpan="3">
                  <a:txBody>
                    <a:bodyPr/>
                    <a:lstStyle/>
                    <a:p>
                      <a:pPr marL="87630" indent="0" algn="l"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cs typeface="黑体" panose="02010609060101010101" charset="-122"/>
                        </a:rPr>
                        <a:t>处理</a:t>
                      </a:r>
                      <a:endParaRPr lang="zh-CN" altLang="zh-CN" sz="2400" spc="120">
                        <a:solidFill>
                          <a:srgbClr val="000000"/>
                        </a:solidFill>
                        <a:latin typeface="黑体" panose="02010609060101010101" charset="-122"/>
                        <a:ea typeface="黑体" panose="02010609060101010101" charset="-122"/>
                        <a:cs typeface="黑体" panose="02010609060101010101" charset="-122"/>
                      </a:endParaRPr>
                    </a:p>
                  </a:txBody>
                  <a:tcPr marL="46990" marR="4699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215" indent="0" algn="ctr"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rPr>
                        <a:t>黑暗中用极细光束照射海绵</a:t>
                      </a:r>
                      <a:endParaRPr lang="zh-CN" sz="2400" spc="12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rowSpan="3">
                  <a:txBody>
                    <a:bodyPr/>
                    <a:lstStyle/>
                    <a:p>
                      <a:pPr marL="90170" indent="0" algn="ctr"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cs typeface="宋体" panose="02010600030101010101" pitchFamily="2" charset="-122"/>
                        </a:rPr>
                        <a:t>现象</a:t>
                      </a:r>
                      <a:endParaRPr lang="zh-CN" altLang="zh-CN" sz="2400" spc="120">
                        <a:solidFill>
                          <a:srgbClr val="000000"/>
                        </a:solidFill>
                        <a:latin typeface="黑体" panose="02010609060101010101" charset="-122"/>
                        <a:ea typeface="黑体" panose="02010609060101010101" charset="-122"/>
                        <a:cs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76835" indent="0" algn="ctr"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rPr>
                        <a:t>细菌只向叶绿体被光束照射到的部位集中</a:t>
                      </a:r>
                      <a:endParaRPr lang="zh-CN" sz="2400" spc="120" dirty="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971550">
                <a:tc vMerge="1">
                  <a:tcPr marL="0" marR="0" marT="0" marB="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a:noFill/>
                    </a:lnT>
                    <a:lnB>
                      <a:noFill/>
                    </a:lnB>
                    <a:noFill/>
                  </a:tcPr>
                </a:tc>
                <a:tc>
                  <a:txBody>
                    <a:bodyPr/>
                    <a:lstStyle/>
                    <a:p>
                      <a:pPr marL="67310" indent="0" algn="ctr"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rPr>
                        <a:t>装置放在光下</a:t>
                      </a:r>
                      <a:endParaRPr lang="zh-CN" sz="2400" spc="12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vMerge="1">
                  <a:tcPr marL="0" marR="0" marT="0" marB="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a:noFill/>
                    </a:lnT>
                    <a:lnB>
                      <a:noFill/>
                    </a:lnB>
                    <a:noFill/>
                  </a:tcPr>
                </a:tc>
                <a:tc>
                  <a:txBody>
                    <a:bodyPr/>
                    <a:lstStyle/>
                    <a:p>
                      <a:pPr marL="76835" indent="0" algn="ctr"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rPr>
                        <a:t>细菌分布在叶绿体所有受光的部位</a:t>
                      </a:r>
                      <a:endParaRPr lang="zh-CN" sz="2400" spc="120" dirty="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971550">
                <a:tc vMerge="1">
                  <a:tcPr marL="0" marR="0" marT="0" marB="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a:noFill/>
                    </a:lnT>
                    <a:lnB w="3175" cap="flat" cmpd="sng">
                      <a:solidFill>
                        <a:srgbClr val="000000"/>
                      </a:solidFill>
                      <a:prstDash val="solid"/>
                      <a:headEnd type="none" w="med" len="med"/>
                      <a:tailEnd type="none" w="med" len="med"/>
                    </a:lnB>
                    <a:noFill/>
                  </a:tcPr>
                </a:tc>
                <a:tc>
                  <a:txBody>
                    <a:bodyPr/>
                    <a:lstStyle/>
                    <a:p>
                      <a:pPr marL="68580" indent="0" algn="ctr"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rPr>
                        <a:t>用透过三棱镜的光照射水绵临时装片</a:t>
                      </a:r>
                      <a:endParaRPr lang="zh-CN" sz="2400" spc="12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vMerge="1">
                  <a:tcPr marL="0" marR="0" marT="0" marB="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a:noFill/>
                    </a:lnT>
                    <a:lnB w="3175" cap="flat" cmpd="sng">
                      <a:solidFill>
                        <a:srgbClr val="000000"/>
                      </a:solidFill>
                      <a:prstDash val="solid"/>
                      <a:headEnd type="none" w="med" len="med"/>
                      <a:tailEnd type="none" w="med" len="med"/>
                    </a:lnB>
                    <a:noFill/>
                  </a:tcPr>
                </a:tc>
                <a:tc>
                  <a:txBody>
                    <a:bodyPr/>
                    <a:lstStyle/>
                    <a:p>
                      <a:pPr marL="75565" indent="0" algn="ctr"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rPr>
                        <a:t>大量的需氧细菌聚集在红光和蓝紫光区域</a:t>
                      </a:r>
                      <a:endParaRPr lang="zh-CN" sz="2400" spc="120" dirty="0">
                        <a:solidFill>
                          <a:srgbClr val="000000"/>
                        </a:solidFill>
                        <a:latin typeface="宋体" panose="02010600030101010101" pitchFamily="2" charset="-122"/>
                        <a:ea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40715">
                <a:tc>
                  <a:txBody>
                    <a:bodyPr/>
                    <a:lstStyle/>
                    <a:p>
                      <a:pPr marL="90805" indent="0" algn="l"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rPr>
                        <a:t>结论</a:t>
                      </a:r>
                      <a:endParaRPr lang="zh-CN" sz="2400" spc="120">
                        <a:solidFill>
                          <a:srgbClr val="000000"/>
                        </a:solidFill>
                        <a:latin typeface="黑体" panose="02010609060101010101" charset="-122"/>
                        <a:ea typeface="黑体" panose="02010609060101010101" charset="-122"/>
                      </a:endParaRPr>
                    </a:p>
                  </a:txBody>
                  <a:tcPr marL="46990" marR="46990" marT="46990" marB="4699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gridSpan="3">
                  <a:txBody>
                    <a:bodyPr/>
                    <a:lstStyle/>
                    <a:p>
                      <a:pPr marL="885190" indent="0" algn="ctr"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cs typeface="宋体" panose="02010600030101010101" pitchFamily="2" charset="-122"/>
                        </a:rPr>
                        <a:t>叶绿体是进行光合作用的场所，叶绿体能够吸收的是特定波长的光</a:t>
                      </a:r>
                      <a:endParaRPr lang="zh-CN" sz="2400" spc="12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46990" marR="46990" marT="46990" marB="4699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556260" y="1533525"/>
            <a:ext cx="11079480" cy="268287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（一）定义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光合作用是绿色植物通过叶绿体，利用光能，把</a:t>
            </a:r>
            <a:r>
              <a:rPr lang="en-US" altLang="zh-CN" sz="2800">
                <a:latin typeface="Times New Roman" panose="02020603050405020304" charset="0"/>
                <a:ea typeface="宋体" panose="02010600030101010101" pitchFamily="2" charset="-122"/>
                <a:cs typeface="Times New Roman" panose="02020603050405020304" charset="0"/>
              </a:rPr>
              <a:t>CO</a:t>
            </a:r>
            <a:r>
              <a:rPr lang="en-US" altLang="zh-CN" sz="2800" baseline="-25000">
                <a:latin typeface="Times New Roman" panose="02020603050405020304" charset="0"/>
                <a:ea typeface="宋体" panose="02010600030101010101" pitchFamily="2" charset="-122"/>
                <a:cs typeface="Times New Roman" panose="02020603050405020304" charset="0"/>
              </a:rPr>
              <a:t>2</a:t>
            </a:r>
            <a:r>
              <a:rPr lang="zh-CN" altLang="en-US" sz="2800">
                <a:latin typeface="宋体" panose="02010600030101010101" pitchFamily="2" charset="-122"/>
                <a:ea typeface="宋体" panose="02010600030101010101" pitchFamily="2" charset="-122"/>
                <a:cs typeface="宋体" panose="02010600030101010101" pitchFamily="2" charset="-122"/>
              </a:rPr>
              <a:t>和</a:t>
            </a:r>
            <a:r>
              <a:rPr lang="en-US" altLang="zh-CN" sz="2800">
                <a:latin typeface="Times New Roman" panose="02020603050405020304" charset="0"/>
                <a:ea typeface="宋体" panose="02010600030101010101" pitchFamily="2" charset="-122"/>
                <a:cs typeface="Times New Roman" panose="02020603050405020304" charset="0"/>
              </a:rPr>
              <a:t>H</a:t>
            </a:r>
            <a:r>
              <a:rPr lang="en-US" altLang="zh-CN" sz="2800" baseline="-25000">
                <a:latin typeface="Times New Roman" panose="02020603050405020304" charset="0"/>
                <a:ea typeface="宋体" panose="02010600030101010101" pitchFamily="2" charset="-122"/>
                <a:cs typeface="Times New Roman" panose="02020603050405020304" charset="0"/>
              </a:rPr>
              <a:t>2</a:t>
            </a:r>
            <a:r>
              <a:rPr lang="en-US" altLang="zh-CN" sz="2800">
                <a:latin typeface="Times New Roman" panose="02020603050405020304" charset="0"/>
                <a:ea typeface="宋体" panose="02010600030101010101" pitchFamily="2" charset="-122"/>
                <a:cs typeface="Times New Roman" panose="02020603050405020304" charset="0"/>
              </a:rPr>
              <a:t>O</a:t>
            </a:r>
            <a:r>
              <a:rPr lang="zh-CN" altLang="en-US" sz="2800">
                <a:latin typeface="宋体" panose="02010600030101010101" pitchFamily="2" charset="-122"/>
                <a:ea typeface="宋体" panose="02010600030101010101" pitchFamily="2" charset="-122"/>
                <a:cs typeface="宋体" panose="02010600030101010101" pitchFamily="2" charset="-122"/>
              </a:rPr>
              <a:t>转化成储存着能量的有机物，并且释放出</a:t>
            </a:r>
            <a:r>
              <a:rPr lang="en-US" altLang="zh-CN" sz="2800">
                <a:latin typeface="Times New Roman" panose="02020603050405020304" charset="0"/>
                <a:ea typeface="宋体" panose="02010600030101010101" pitchFamily="2" charset="-122"/>
                <a:cs typeface="Times New Roman" panose="02020603050405020304" charset="0"/>
              </a:rPr>
              <a:t>O</a:t>
            </a:r>
            <a:r>
              <a:rPr lang="en-US" altLang="zh-CN" sz="2800" baseline="-25000">
                <a:latin typeface="Times New Roman" panose="02020603050405020304" charset="0"/>
                <a:ea typeface="宋体" panose="02010600030101010101" pitchFamily="2" charset="-122"/>
                <a:cs typeface="Times New Roman" panose="02020603050405020304" charset="0"/>
              </a:rPr>
              <a:t>2</a:t>
            </a:r>
            <a:r>
              <a:rPr lang="zh-CN" altLang="en-US" sz="2800">
                <a:latin typeface="宋体" panose="02010600030101010101" pitchFamily="2" charset="-122"/>
                <a:ea typeface="宋体" panose="02010600030101010101" pitchFamily="2" charset="-122"/>
                <a:cs typeface="宋体" panose="02010600030101010101" pitchFamily="2" charset="-122"/>
              </a:rPr>
              <a:t>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（二）反应简式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231265" y="526415"/>
            <a:ext cx="679005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三、光合作用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3489960" y="4216400"/>
            <a:ext cx="6279515" cy="1075690"/>
          </a:xfrm>
          <a:prstGeom prst="rect">
            <a:avLst/>
          </a:prstGeom>
        </p:spPr>
      </p:pic>
    </p:spTree>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45160" y="230505"/>
            <a:ext cx="10873740" cy="68135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三）重要的探究历程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645160" y="920750"/>
          <a:ext cx="10901680" cy="5546090"/>
        </p:xfrm>
        <a:graphic>
          <a:graphicData uri="http://schemas.openxmlformats.org/drawingml/2006/table">
            <a:tbl>
              <a:tblPr/>
              <a:tblGrid>
                <a:gridCol w="1744980"/>
                <a:gridCol w="4482465"/>
                <a:gridCol w="4674235"/>
              </a:tblGrid>
              <a:tr h="459105">
                <a:tc>
                  <a:txBody>
                    <a:bodyPr/>
                    <a:lstStyle/>
                    <a:p>
                      <a:pPr marL="273050" indent="0" algn="ctr"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rPr>
                        <a:t>科学家</a:t>
                      </a:r>
                      <a:endParaRPr lang="zh-CN" sz="2400" spc="12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64210" indent="0" algn="ctr"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rPr>
                        <a:t>探究实验的关键设计</a:t>
                      </a:r>
                      <a:endParaRPr lang="zh-CN" sz="2400" spc="12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07695" indent="0" algn="ctr" eaLnBrk="0" fontAlgn="base">
                        <a:lnSpc>
                          <a:spcPct val="120000"/>
                        </a:lnSpc>
                        <a:spcBef>
                          <a:spcPts val="0"/>
                        </a:spcBef>
                        <a:spcAft>
                          <a:spcPts val="0"/>
                        </a:spcAft>
                      </a:pPr>
                      <a:r>
                        <a:rPr lang="zh-CN" sz="2400" spc="120">
                          <a:solidFill>
                            <a:srgbClr val="000000"/>
                          </a:solidFill>
                          <a:latin typeface="黑体" panose="02010609060101010101" charset="-122"/>
                          <a:ea typeface="黑体" panose="02010609060101010101" charset="-122"/>
                        </a:rPr>
                        <a:t>实验得出的观点或结论</a:t>
                      </a:r>
                      <a:endParaRPr lang="zh-CN" sz="2400" spc="120">
                        <a:solidFill>
                          <a:srgbClr val="000000"/>
                        </a:solidFill>
                        <a:latin typeface="黑体" panose="02010609060101010101" charset="-122"/>
                        <a:ea typeface="黑体" panose="02010609060101010101"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508000">
                <a:tc>
                  <a:txBody>
                    <a:bodyPr/>
                    <a:lstStyle/>
                    <a:p>
                      <a:pPr marL="439420" indent="0" algn="l" eaLnBrk="0" fontAlgn="base">
                        <a:lnSpc>
                          <a:spcPct val="120000"/>
                        </a:lnSpc>
                        <a:spcBef>
                          <a:spcPts val="0"/>
                        </a:spcBef>
                        <a:spcAft>
                          <a:spcPts val="0"/>
                        </a:spcAft>
                      </a:pPr>
                      <a:r>
                        <a:rPr lang="en-US" altLang="zh-CN" sz="2400" spc="120">
                          <a:solidFill>
                            <a:srgbClr val="000000"/>
                          </a:solidFill>
                          <a:latin typeface="宋体" panose="02010600030101010101" pitchFamily="2" charset="-122"/>
                          <a:ea typeface="宋体" panose="02010600030101010101" pitchFamily="2" charset="-122"/>
                        </a:rPr>
                        <a:t>/</a:t>
                      </a:r>
                      <a:endParaRPr lang="en-US" altLang="zh-CN" sz="2400" spc="120">
                        <a:solidFill>
                          <a:srgbClr val="000000"/>
                        </a:solidFill>
                        <a:latin typeface="宋体" panose="02010600030101010101" pitchFamily="2" charset="-122"/>
                        <a:ea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84455" indent="0"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rPr>
                        <a:t>甲醛对植物有毒害作用</a:t>
                      </a:r>
                      <a:endParaRPr lang="zh-CN" sz="2400" spc="12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88900" indent="0"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rPr>
                        <a:t>甲醛不能通过光合作用转化成糖</a:t>
                      </a:r>
                      <a:endParaRPr lang="zh-CN" sz="2400" spc="12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836420">
                <a:tc>
                  <a:txBody>
                    <a:bodyPr/>
                    <a:lstStyle/>
                    <a:p>
                      <a:pPr marL="337820" indent="0"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希尔</a:t>
                      </a:r>
                      <a:endPar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69215" indent="635"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在离体叶绿体的悬浮液中加入铁盐或其他氧化剂</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（悬浮液中有</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H</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O</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没有</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CO</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 </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发生水的光解，产生氧气</a:t>
                      </a:r>
                      <a:endPar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4295" indent="0"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希尔反应是相对独立的反应</a:t>
                      </a:r>
                      <a:endPar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409065">
                <a:tc>
                  <a:txBody>
                    <a:bodyPr/>
                    <a:lstStyle/>
                    <a:p>
                      <a:pPr marL="137160" indent="0"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鲁宾和卡门</a:t>
                      </a:r>
                      <a:endPar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82550" indent="0"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向植物提供</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H</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 </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O</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和</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C</a:t>
                      </a:r>
                      <a:r>
                        <a:rPr lang="en-US" altLang="zh-CN" sz="2400" spc="120" baseline="30000">
                          <a:solidFill>
                            <a:srgbClr val="000000"/>
                          </a:solidFill>
                          <a:latin typeface="Times New Roman" panose="02020603050405020304" charset="0"/>
                          <a:ea typeface="宋体" panose="02010600030101010101" pitchFamily="2" charset="-122"/>
                          <a:cs typeface="Times New Roman" panose="02020603050405020304" charset="0"/>
                        </a:rPr>
                        <a:t>18</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O</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 </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：释放 </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O</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向植物提供</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H</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a:t>
                      </a:r>
                      <a:r>
                        <a:rPr lang="en-US" altLang="zh-CN" sz="2400" spc="120" baseline="30000">
                          <a:solidFill>
                            <a:srgbClr val="000000"/>
                          </a:solidFill>
                          <a:latin typeface="Times New Roman" panose="02020603050405020304" charset="0"/>
                          <a:ea typeface="宋体" panose="02010600030101010101" pitchFamily="2" charset="-122"/>
                          <a:cs typeface="Times New Roman" panose="02020603050405020304" charset="0"/>
                        </a:rPr>
                        <a:t>18</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O</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和</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CO</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a:t>
                      </a:r>
                      <a:r>
                        <a:rPr lang="zh-CN" altLang="en-US" sz="2400" spc="120">
                          <a:solidFill>
                            <a:srgbClr val="000000"/>
                          </a:solidFill>
                          <a:latin typeface="宋体" panose="02010600030101010101" pitchFamily="2" charset="-122"/>
                          <a:ea typeface="宋体" panose="02010600030101010101" pitchFamily="2" charset="-122"/>
                          <a:cs typeface="宋体" panose="02010600030101010101" pitchFamily="2" charset="-122"/>
                        </a:rPr>
                        <a:t>：释放</a:t>
                      </a:r>
                      <a:r>
                        <a:rPr lang="en-US" altLang="zh-CN" sz="2400" spc="120" baseline="30000">
                          <a:solidFill>
                            <a:srgbClr val="000000"/>
                          </a:solidFill>
                          <a:latin typeface="Times New Roman" panose="02020603050405020304" charset="0"/>
                          <a:ea typeface="宋体" panose="02010600030101010101" pitchFamily="2" charset="-122"/>
                          <a:cs typeface="Times New Roman" panose="02020603050405020304" charset="0"/>
                        </a:rPr>
                        <a:t>18</a:t>
                      </a:r>
                      <a:r>
                        <a:rPr lang="en-US" altLang="zh-CN" sz="2400" spc="120">
                          <a:solidFill>
                            <a:srgbClr val="000000"/>
                          </a:solidFill>
                          <a:latin typeface="Times New Roman" panose="02020603050405020304" charset="0"/>
                          <a:ea typeface="宋体" panose="02010600030101010101" pitchFamily="2" charset="-122"/>
                          <a:cs typeface="Times New Roman" panose="02020603050405020304" charset="0"/>
                        </a:rPr>
                        <a:t>O</a:t>
                      </a:r>
                      <a:r>
                        <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rPr>
                        <a:t>2</a:t>
                      </a:r>
                      <a:endParaRPr lang="en-US" altLang="zh-CN" sz="2400" spc="120" baseline="-25000">
                        <a:solidFill>
                          <a:srgbClr val="000000"/>
                        </a:solidFill>
                        <a:latin typeface="Times New Roman" panose="02020603050405020304" charset="0"/>
                        <a:ea typeface="宋体" panose="02010600030101010101" pitchFamily="2" charset="-122"/>
                        <a:cs typeface="Times New Roman" panose="02020603050405020304" charset="0"/>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660" indent="0" algn="l"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cs typeface="宋体" panose="02010600030101010101" pitchFamily="2" charset="-122"/>
                        </a:rPr>
                        <a:t>光合作用释放的氧全部来自水</a:t>
                      </a:r>
                      <a:endParaRPr lang="zh-CN" sz="2400" spc="12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333500">
                <a:tc>
                  <a:txBody>
                    <a:bodyPr/>
                    <a:lstStyle/>
                    <a:p>
                      <a:pPr marL="278130" indent="0" algn="l" eaLnBrk="0" fontAlgn="base">
                        <a:lnSpc>
                          <a:spcPct val="120000"/>
                        </a:lnSpc>
                        <a:spcBef>
                          <a:spcPts val="0"/>
                        </a:spcBef>
                        <a:spcAft>
                          <a:spcPts val="0"/>
                        </a:spcAft>
                      </a:pPr>
                      <a:r>
                        <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rPr>
                        <a:t>阿尔农</a:t>
                      </a:r>
                      <a:endParaRPr lang="zh-CN" sz="2400" spc="12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1231900" indent="0" algn="ctr" eaLnBrk="0" fontAlgn="base">
                        <a:lnSpc>
                          <a:spcPct val="120000"/>
                        </a:lnSpc>
                        <a:spcBef>
                          <a:spcPts val="0"/>
                        </a:spcBef>
                        <a:spcAft>
                          <a:spcPts val="0"/>
                        </a:spcAft>
                      </a:pPr>
                      <a:r>
                        <a:rPr lang="zh-CN" altLang="en-US" sz="2400" spc="120" dirty="0">
                          <a:solidFill>
                            <a:srgbClr val="000000"/>
                          </a:solidFill>
                          <a:latin typeface="宋体" panose="02010600030101010101" pitchFamily="2" charset="-122"/>
                          <a:ea typeface="宋体" panose="02010600030101010101" pitchFamily="2" charset="-122"/>
                        </a:rPr>
                        <a:t>使用</a:t>
                      </a:r>
                      <a:r>
                        <a:rPr lang="en-US" altLang="zh-CN" sz="2400" spc="120" dirty="0">
                          <a:solidFill>
                            <a:srgbClr val="000000"/>
                          </a:solidFill>
                          <a:latin typeface="宋体" panose="02010600030101010101" pitchFamily="2" charset="-122"/>
                          <a:ea typeface="宋体" panose="02010600030101010101" pitchFamily="2" charset="-122"/>
                        </a:rPr>
                        <a:t>‌</a:t>
                      </a:r>
                      <a:r>
                        <a:rPr lang="zh-CN" altLang="en-US" sz="2400" spc="120" dirty="0">
                          <a:solidFill>
                            <a:srgbClr val="000000"/>
                          </a:solidFill>
                          <a:latin typeface="宋体" panose="02010600030101010101" pitchFamily="2" charset="-122"/>
                          <a:ea typeface="宋体" panose="02010600030101010101" pitchFamily="2" charset="-122"/>
                        </a:rPr>
                        <a:t>离体的叶绿体</a:t>
                      </a:r>
                      <a:r>
                        <a:rPr lang="en-US" altLang="zh-CN" sz="2400" spc="120" dirty="0">
                          <a:solidFill>
                            <a:srgbClr val="000000"/>
                          </a:solidFill>
                          <a:latin typeface="宋体" panose="02010600030101010101" pitchFamily="2" charset="-122"/>
                          <a:ea typeface="宋体" panose="02010600030101010101" pitchFamily="2" charset="-122"/>
                        </a:rPr>
                        <a:t>‌</a:t>
                      </a:r>
                      <a:r>
                        <a:rPr lang="zh-CN" altLang="en-US" sz="2400" spc="120" dirty="0">
                          <a:solidFill>
                            <a:srgbClr val="000000"/>
                          </a:solidFill>
                          <a:latin typeface="宋体" panose="02010600030101010101" pitchFamily="2" charset="-122"/>
                          <a:ea typeface="宋体" panose="02010600030101010101" pitchFamily="2" charset="-122"/>
                        </a:rPr>
                        <a:t>悬浮液作为实验系统，排除其他细胞器的干扰</a:t>
                      </a:r>
                      <a:endParaRPr lang="zh-CN" altLang="en-US" sz="2400" spc="12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73025" indent="0" algn="l" eaLnBrk="0" fontAlgn="base">
                        <a:lnSpc>
                          <a:spcPct val="120000"/>
                        </a:lnSpc>
                        <a:spcBef>
                          <a:spcPts val="0"/>
                        </a:spcBef>
                        <a:spcAft>
                          <a:spcPts val="0"/>
                        </a:spcAft>
                      </a:pPr>
                      <a:r>
                        <a:rPr lang="zh-CN" sz="2400" spc="120" dirty="0">
                          <a:solidFill>
                            <a:srgbClr val="000000"/>
                          </a:solidFill>
                          <a:latin typeface="宋体" panose="02010600030101010101" pitchFamily="2" charset="-122"/>
                          <a:ea typeface="宋体" panose="02010600030101010101" pitchFamily="2" charset="-122"/>
                          <a:cs typeface="宋体" panose="02010600030101010101" pitchFamily="2" charset="-122"/>
                        </a:rPr>
                        <a:t>光照下，叶绿体合成</a:t>
                      </a:r>
                      <a:r>
                        <a:rPr lang="en-US" altLang="zh-CN" sz="2400" spc="120" dirty="0">
                          <a:solidFill>
                            <a:srgbClr val="000000"/>
                          </a:solidFill>
                          <a:latin typeface="Times New Roman" panose="02020603050405020304" charset="0"/>
                          <a:ea typeface="宋体" panose="02010600030101010101" pitchFamily="2" charset="-122"/>
                          <a:cs typeface="Times New Roman" panose="02020603050405020304" charset="0"/>
                        </a:rPr>
                        <a:t>ATP</a:t>
                      </a:r>
                      <a:r>
                        <a:rPr lang="zh-CN" altLang="en-US" sz="2400" spc="120" dirty="0">
                          <a:solidFill>
                            <a:srgbClr val="000000"/>
                          </a:solidFill>
                          <a:latin typeface="宋体" panose="02010600030101010101" pitchFamily="2" charset="-122"/>
                          <a:ea typeface="宋体" panose="02010600030101010101" pitchFamily="2" charset="-122"/>
                          <a:cs typeface="Times New Roman" panose="02020603050405020304" charset="0"/>
                        </a:rPr>
                        <a:t>，</a:t>
                      </a:r>
                      <a:r>
                        <a:rPr lang="zh-CN" sz="2400" spc="120" dirty="0">
                          <a:solidFill>
                            <a:srgbClr val="000000"/>
                          </a:solidFill>
                          <a:latin typeface="宋体" panose="02010600030101010101" pitchFamily="2" charset="-122"/>
                          <a:ea typeface="宋体" panose="02010600030101010101" pitchFamily="2" charset="-122"/>
                          <a:cs typeface="宋体" panose="02010600030101010101" pitchFamily="2" charset="-122"/>
                        </a:rPr>
                        <a:t>且这一过程总是与水的光解相伴随</a:t>
                      </a:r>
                      <a:endParaRPr lang="zh-CN" sz="2400" spc="12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61670" y="0"/>
            <a:ext cx="10873740" cy="68135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（四）光合作用的过程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descr="屏幕截图 2025-09-03 114504"/>
          <p:cNvPicPr>
            <a:picLocks noChangeAspect="1"/>
          </p:cNvPicPr>
          <p:nvPr/>
        </p:nvPicPr>
        <p:blipFill>
          <a:blip r:embed="rId1"/>
          <a:stretch>
            <a:fillRect/>
          </a:stretch>
        </p:blipFill>
        <p:spPr>
          <a:xfrm>
            <a:off x="1101725" y="753110"/>
            <a:ext cx="9988550" cy="5870575"/>
          </a:xfrm>
          <a:prstGeom prst="rect">
            <a:avLst/>
          </a:prstGeom>
        </p:spPr>
      </p:pic>
    </p:spTree>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662940" y="1223010"/>
            <a:ext cx="10872470" cy="517715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（一）水、二氧化碳和光能都是光合作用的原料</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只要影响到原料、能量的供应，都可能影响光合作用强度</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例如，环境中的二氧化碳浓度和叶片气孔开闭情况都会因影响二氧化碳的供应量而影响光合作用的进行。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（二）叶绿体是光合作用的场所，影响叶绿体的形成和结构的因素如无机营养、病虫害等也会影响光合作用强度。</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（三）光合作用需要众多的酶参与，因此影响酶活性的因素（如温度）也是影响因子。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401445" y="404495"/>
            <a:ext cx="1013333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四、影响光合作用的因素</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552450" y="1807210"/>
            <a:ext cx="11146790" cy="276479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化能合成作用是利用体外环境中某些无机物氧化时所释放的能量来制造有机物的物质合成方式</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例如：硝化细菌不能利用光能，但能将土壤中的铵根离子氧化成亚硝酸根离子，进而将亚硝酸根离子氧化成硝酸根离子。</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149350" y="984885"/>
            <a:ext cx="679005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五、化能合成作用</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957070" y="2774950"/>
            <a:ext cx="8209915" cy="853440"/>
          </a:xfrm>
          <a:prstGeom prst="rect">
            <a:avLst/>
          </a:prstGeom>
          <a:noFill/>
        </p:spPr>
        <p:txBody>
          <a:bodyPr wrap="square" rtlCol="0">
            <a:noAutofit/>
          </a:bodyPr>
          <a:lstStyle/>
          <a:p>
            <a:pPr algn="ctr"/>
            <a:r>
              <a:rPr lang="en-US" altLang="zh-CN"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2.3  </a:t>
            </a:r>
            <a:r>
              <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rPr>
              <a:t>细胞的生命进程</a:t>
            </a:r>
            <a:endParaRPr lang="zh-CN" altLang="en-US" sz="4400" b="1">
              <a:solidFill>
                <a:schemeClr val="accent2">
                  <a:lumMod val="50000"/>
                </a:schemeClr>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92760" y="2518410"/>
            <a:ext cx="11206480" cy="349948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（一）细胞增殖的概念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细胞通过细胞分裂增加细胞的数量。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（二）细胞增殖的意义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重要的生命活动</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生物体生长、发育、繁殖和遗传的基础。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限制细胞长大的原因：细胞表面积与体积的比；细胞的核质比。</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306195" y="1589405"/>
            <a:ext cx="314071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一、细胞增殖</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876300" y="469900"/>
            <a:ext cx="457771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2.3.1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细胞的增殖</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654550" y="65659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504190" y="575945"/>
            <a:ext cx="11184255" cy="451358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（三）细胞增殖的方式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真核细胞的分裂方式包括有丝分裂、无丝分裂、减数分裂。</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（四）细胞增殖的过程包括物质准备和细胞分裂两个连续的过程。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（五）细胞周期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连续分裂的细胞，从上一次细胞分裂完成时开始，到下一次分裂完成时为止，为一个细胞周期。一个细胞周期内包括两个阶段：分裂间期和分裂期。</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16572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9760" y="1967865"/>
            <a:ext cx="10952480" cy="386715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（一）渗透作用的概念：水分子（或其他溶剂分子）通过半透膜的扩散。</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（二）发生渗透作用的条件：必须具有半透膜；半透膜两侧的溶液具有浓度差。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（三）渗透的方向：水分子从水的相对含量高的一侧向相对含量低的一侧渗透。</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477645" y="629920"/>
            <a:ext cx="456120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一、渗透作用的原理</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121920" y="1037590"/>
            <a:ext cx="11743055" cy="79756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（一）高等植物细胞有丝分裂的过程（分裂间期不属于有丝分裂过程）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948690" y="254000"/>
            <a:ext cx="314071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二、有丝分裂</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3" name="图片 2"/>
          <p:cNvPicPr>
            <a:picLocks noChangeAspect="1"/>
          </p:cNvPicPr>
          <p:nvPr/>
        </p:nvPicPr>
        <p:blipFill>
          <a:blip r:embed="rId1"/>
          <a:srcRect b="2431"/>
          <a:stretch>
            <a:fillRect/>
          </a:stretch>
        </p:blipFill>
        <p:spPr>
          <a:xfrm>
            <a:off x="404495" y="1922145"/>
            <a:ext cx="11382375" cy="4358640"/>
          </a:xfrm>
          <a:prstGeom prst="rect">
            <a:avLst/>
          </a:prstGeom>
        </p:spPr>
      </p:pic>
    </p:spTree>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pic>
        <p:nvPicPr>
          <p:cNvPr id="2" name="图片 1" descr="屏幕截图 2025-09-05 144044"/>
          <p:cNvPicPr>
            <a:picLocks noChangeAspect="1"/>
          </p:cNvPicPr>
          <p:nvPr/>
        </p:nvPicPr>
        <p:blipFill>
          <a:blip r:embed="rId1"/>
          <a:srcRect t="1348" r="291"/>
          <a:stretch>
            <a:fillRect/>
          </a:stretch>
        </p:blipFill>
        <p:spPr>
          <a:xfrm>
            <a:off x="784860" y="849630"/>
            <a:ext cx="10648315" cy="5678170"/>
          </a:xfrm>
          <a:prstGeom prst="rect">
            <a:avLst/>
          </a:prstGeom>
        </p:spPr>
      </p:pic>
      <p:pic>
        <p:nvPicPr>
          <p:cNvPr id="3" name="图片 2"/>
          <p:cNvPicPr>
            <a:picLocks noChangeAspect="1"/>
          </p:cNvPicPr>
          <p:nvPr/>
        </p:nvPicPr>
        <p:blipFill>
          <a:blip r:embed="rId2"/>
          <a:stretch>
            <a:fillRect/>
          </a:stretch>
        </p:blipFill>
        <p:spPr>
          <a:xfrm>
            <a:off x="829945" y="331470"/>
            <a:ext cx="10558780" cy="518160"/>
          </a:xfrm>
          <a:prstGeom prst="rect">
            <a:avLst/>
          </a:prstGeom>
        </p:spPr>
      </p:pic>
    </p:spTree>
  </p:cSld>
  <p:clrMapOvr>
    <a:masterClrMapping/>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583565" y="471170"/>
            <a:ext cx="11080115" cy="79756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（二）动植物细胞有丝分裂的不同点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995045" y="1637030"/>
            <a:ext cx="4867275" cy="4286250"/>
          </a:xfrm>
          <a:prstGeom prst="rect">
            <a:avLst/>
          </a:prstGeom>
        </p:spPr>
      </p:pic>
      <p:pic>
        <p:nvPicPr>
          <p:cNvPr id="6" name="图片 5"/>
          <p:cNvPicPr>
            <a:picLocks noChangeAspect="1"/>
          </p:cNvPicPr>
          <p:nvPr/>
        </p:nvPicPr>
        <p:blipFill>
          <a:blip r:embed="rId2"/>
          <a:stretch>
            <a:fillRect/>
          </a:stretch>
        </p:blipFill>
        <p:spPr>
          <a:xfrm>
            <a:off x="6339205" y="1751330"/>
            <a:ext cx="4391025" cy="2924175"/>
          </a:xfrm>
          <a:prstGeom prst="rect">
            <a:avLst/>
          </a:prstGeom>
        </p:spPr>
      </p:pic>
      <p:sp>
        <p:nvSpPr>
          <p:cNvPr id="7" name="文本框 6"/>
          <p:cNvSpPr txBox="1"/>
          <p:nvPr/>
        </p:nvSpPr>
        <p:spPr>
          <a:xfrm>
            <a:off x="6458585" y="4561205"/>
            <a:ext cx="1764030" cy="1153160"/>
          </a:xfrm>
          <a:prstGeom prst="rect">
            <a:avLst/>
          </a:prstGeom>
        </p:spPr>
        <p:txBody>
          <a:bodyPr>
            <a:noAutofit/>
            <a:extLst>
              <a:ext uri="{4A0BC546-FE56-4ADE-93B0-CB8AF2F6F144}">
                <wpsdc:textFrameExt xmlns:wpsdc="http://www.wps.cn/officeDocument/2022/drawingmlCustomData" type="text"/>
              </a:ext>
            </a:extLst>
          </a:bodyPr>
          <a:lstStyle/>
          <a:p>
            <a:pPr indent="0" algn="l" fontAlgn="auto">
              <a:lnSpc>
                <a:spcPct val="150000"/>
              </a:lnSpc>
            </a:pP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植物</a:t>
            </a:r>
            <a:endParaRPr lang="zh-CN" altLang="en-US" sz="2400">
              <a:latin typeface="宋体" panose="02010600030101010101" pitchFamily="2" charset="-122"/>
              <a:ea typeface="宋体" panose="02010600030101010101" pitchFamily="2" charset="-122"/>
            </a:endParaRPr>
          </a:p>
          <a:p>
            <a:pPr indent="0" algn="l" fontAlgn="auto">
              <a:lnSpc>
                <a:spcPct val="150000"/>
              </a:lnSpc>
            </a:pPr>
            <a:r>
              <a:rPr lang="zh-CN" altLang="en-US" sz="2400">
                <a:latin typeface="宋体" panose="02010600030101010101" pitchFamily="2" charset="-122"/>
                <a:ea typeface="宋体" panose="02010600030101010101" pitchFamily="2" charset="-122"/>
              </a:rPr>
              <a:t>形成细胞板</a:t>
            </a:r>
            <a:endParaRPr lang="zh-CN" altLang="en-US" sz="2400">
              <a:latin typeface="宋体" panose="02010600030101010101" pitchFamily="2" charset="-122"/>
              <a:ea typeface="宋体" panose="02010600030101010101" pitchFamily="2" charset="-122"/>
            </a:endParaRPr>
          </a:p>
        </p:txBody>
      </p:sp>
      <p:sp>
        <p:nvSpPr>
          <p:cNvPr id="8" name="文本框 7"/>
          <p:cNvSpPr txBox="1"/>
          <p:nvPr/>
        </p:nvSpPr>
        <p:spPr>
          <a:xfrm>
            <a:off x="9018905" y="4561205"/>
            <a:ext cx="1804035" cy="1073785"/>
          </a:xfrm>
          <a:prstGeom prst="rect">
            <a:avLst/>
          </a:prstGeom>
        </p:spPr>
        <p:txBody>
          <a:bodyPr wrap="square">
            <a:noAutofit/>
            <a:extLst>
              <a:ext uri="{4A0BC546-FE56-4ADE-93B0-CB8AF2F6F144}">
                <wpsdc:textFrameExt xmlns:wpsdc="http://www.wps.cn/officeDocument/2022/drawingmlCustomData" type="text"/>
              </a:ext>
            </a:extLst>
          </a:bodyPr>
          <a:lstStyle/>
          <a:p>
            <a:pPr indent="0" algn="l" fontAlgn="auto">
              <a:lnSpc>
                <a:spcPct val="150000"/>
              </a:lnSpc>
            </a:pPr>
            <a:r>
              <a:rPr lang="en-US" altLang="zh-CN" sz="2400">
                <a:latin typeface="宋体" panose="02010600030101010101" pitchFamily="2" charset="-122"/>
                <a:ea typeface="宋体" panose="02010600030101010101" pitchFamily="2" charset="-122"/>
              </a:rPr>
              <a:t>  </a:t>
            </a:r>
            <a:r>
              <a:rPr lang="zh-CN" altLang="en-US" sz="2400">
                <a:latin typeface="宋体" panose="02010600030101010101" pitchFamily="2" charset="-122"/>
                <a:ea typeface="宋体" panose="02010600030101010101" pitchFamily="2" charset="-122"/>
              </a:rPr>
              <a:t>动物</a:t>
            </a:r>
            <a:endParaRPr lang="zh-CN" altLang="en-US" sz="2400">
              <a:latin typeface="宋体" panose="02010600030101010101" pitchFamily="2" charset="-122"/>
              <a:ea typeface="宋体" panose="02010600030101010101" pitchFamily="2" charset="-122"/>
            </a:endParaRPr>
          </a:p>
          <a:p>
            <a:pPr indent="0" algn="l" fontAlgn="auto">
              <a:lnSpc>
                <a:spcPct val="150000"/>
              </a:lnSpc>
            </a:pPr>
            <a:r>
              <a:rPr lang="zh-CN" altLang="en-US" sz="2400">
                <a:latin typeface="宋体" panose="02010600030101010101" pitchFamily="2" charset="-122"/>
                <a:ea typeface="宋体" panose="02010600030101010101" pitchFamily="2" charset="-122"/>
              </a:rPr>
              <a:t>细胞膜缢裂</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633095" y="471170"/>
            <a:ext cx="10962640" cy="2807970"/>
          </a:xfrm>
          <a:prstGeom prst="rect">
            <a:avLst/>
          </a:prstGeom>
          <a:noFill/>
        </p:spPr>
        <p:txBody>
          <a:bodyPr wrap="square" rtlCol="0">
            <a:noAutofit/>
          </a:bodyPr>
          <a:lstStyle/>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（三）有丝分裂的意义</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亲代细胞的染色体经过复制（本质为</a:t>
            </a:r>
            <a:r>
              <a:rPr lang="en-US" altLang="zh-CN" sz="2800" dirty="0">
                <a:latin typeface="Times New Roman" panose="02020603050405020304" charset="0"/>
                <a:ea typeface="宋体" panose="02010600030101010101" pitchFamily="2" charset="-122"/>
                <a:cs typeface="Times New Roman" panose="02020603050405020304" charset="0"/>
              </a:rPr>
              <a:t>DNA</a:t>
            </a:r>
            <a:r>
              <a:rPr lang="zh-CN" altLang="en-US" sz="2800" dirty="0">
                <a:latin typeface="宋体" panose="02010600030101010101" pitchFamily="2" charset="-122"/>
                <a:ea typeface="宋体" panose="02010600030101010101" pitchFamily="2" charset="-122"/>
                <a:cs typeface="宋体" panose="02010600030101010101" pitchFamily="2" charset="-122"/>
              </a:rPr>
              <a:t>的复制）之后，精确地平均分配到两个子细胞中，在亲子代细胞间保持了遗传性状的稳定性。</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dirty="0">
                <a:latin typeface="宋体" panose="02010600030101010101" pitchFamily="2" charset="-122"/>
                <a:ea typeface="宋体" panose="02010600030101010101" pitchFamily="2" charset="-122"/>
                <a:cs typeface="宋体" panose="02010600030101010101" pitchFamily="2" charset="-122"/>
              </a:rPr>
              <a:t>   </a:t>
            </a:r>
            <a:r>
              <a:rPr lang="zh-CN" altLang="en-US" sz="2800" dirty="0">
                <a:latin typeface="宋体" panose="02010600030101010101" pitchFamily="2" charset="-122"/>
                <a:ea typeface="宋体" panose="02010600030101010101" pitchFamily="2" charset="-122"/>
                <a:cs typeface="宋体" panose="02010600030101010101" pitchFamily="2" charset="-122"/>
              </a:rPr>
              <a:t>（四）有丝分裂的细胞周期过程中染色体和</a:t>
            </a:r>
            <a:r>
              <a:rPr lang="en-US" altLang="zh-CN" sz="2800" dirty="0">
                <a:latin typeface="Times New Roman" panose="02020603050405020304" charset="0"/>
                <a:ea typeface="宋体" panose="02010600030101010101" pitchFamily="2" charset="-122"/>
                <a:cs typeface="Times New Roman" panose="02020603050405020304" charset="0"/>
              </a:rPr>
              <a:t>DNA</a:t>
            </a:r>
            <a:r>
              <a:rPr lang="zh-CN" altLang="en-US" sz="2800" dirty="0">
                <a:latin typeface="宋体" panose="02010600030101010101" pitchFamily="2" charset="-122"/>
                <a:ea typeface="宋体" panose="02010600030101010101" pitchFamily="2" charset="-122"/>
                <a:cs typeface="宋体" panose="02010600030101010101" pitchFamily="2" charset="-122"/>
              </a:rPr>
              <a:t>的数量变化曲线</a:t>
            </a:r>
            <a:endParaRPr lang="zh-CN" altLang="en-US" sz="2800" dirty="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rcRect l="1624" t="5749" r="984" b="3971"/>
          <a:stretch>
            <a:fillRect/>
          </a:stretch>
        </p:blipFill>
        <p:spPr>
          <a:xfrm>
            <a:off x="1254760" y="3279140"/>
            <a:ext cx="10340975" cy="2916555"/>
          </a:xfrm>
          <a:prstGeom prst="rect">
            <a:avLst/>
          </a:prstGeom>
        </p:spPr>
      </p:pic>
    </p:spTree>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80060" y="278765"/>
            <a:ext cx="11208385" cy="4059555"/>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（五）观察分生区组织细胞的有丝分裂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细胞核内的染色体容易被碱性染料（龙胆紫或者醋酸洋红）染成深色，便于观察。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装片制作：取材</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解离</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漂洗</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染色</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制片</a:t>
            </a:r>
            <a:r>
              <a:rPr lang="en-US" altLang="en-US"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观察。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根尖分生区细胞的特点：细胞呈正方形，排列紧密，有的细胞处于分裂状态。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视野中看到的细胞</a:t>
            </a:r>
            <a:r>
              <a:rPr lang="en-US" altLang="zh-CN" sz="2800">
                <a:latin typeface="Times New Roman" panose="02020603050405020304" charset="0"/>
                <a:ea typeface="宋体" panose="02010600030101010101" pitchFamily="2" charset="-122"/>
                <a:cs typeface="Times New Roman" panose="02020603050405020304" charset="0"/>
              </a:rPr>
              <a:t>90%~95%</a:t>
            </a:r>
            <a:r>
              <a:rPr lang="zh-CN" altLang="en-US" sz="2800">
                <a:latin typeface="宋体" panose="02010600030101010101" pitchFamily="2" charset="-122"/>
                <a:ea typeface="宋体" panose="02010600030101010101" pitchFamily="2" charset="-122"/>
                <a:cs typeface="宋体" panose="02010600030101010101" pitchFamily="2" charset="-122"/>
              </a:rPr>
              <a:t>处于间期</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所观察到的细胞都是死细胞。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049020" y="4928870"/>
            <a:ext cx="314071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三、无丝分裂</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4190" y="5625465"/>
            <a:ext cx="11184255" cy="1057910"/>
          </a:xfrm>
          <a:prstGeom prst="rect">
            <a:avLst/>
          </a:prstGeom>
          <a:noFill/>
        </p:spPr>
        <p:txBody>
          <a:bodyPr wrap="square" rtlCol="0">
            <a:noAutofit/>
          </a:bodyPr>
          <a:lstStyle/>
          <a:p>
            <a:pPr lvl="0"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无丝分裂过程中无纺锤丝和染色体的出现，但有遗传物质的复制（如：蛙的红细胞）。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492760" y="2123440"/>
            <a:ext cx="11206480" cy="457898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（一）细胞分化的概念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在个体发育中，由一个或一种细胞增殖产生的后代，在形态、结构和生理功能上发生稳定性差异的过程。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（二）细胞分化的特点：持久性、稳定性、普遍性。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（三）细胞分化的意义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使多细胞生物体中的细胞趋向专门化，有利于提高生物体各种生理功能的效率。</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127125" y="1426845"/>
            <a:ext cx="503174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一、细胞分化及其意义</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11" name="文本框 10"/>
          <p:cNvSpPr txBox="1"/>
          <p:nvPr/>
        </p:nvSpPr>
        <p:spPr>
          <a:xfrm>
            <a:off x="876300" y="380365"/>
            <a:ext cx="7734935" cy="706755"/>
          </a:xfrm>
          <a:prstGeom prst="rect">
            <a:avLst/>
          </a:prstGeom>
          <a:noFill/>
        </p:spPr>
        <p:txBody>
          <a:bodyPr wrap="square" rtlCol="0">
            <a:spAutoFit/>
          </a:bodyPr>
          <a:lstStyle/>
          <a:p>
            <a:pPr algn="just"/>
            <a:r>
              <a:rPr lang="en-US" altLang="zh-CN" sz="4000" b="1" dirty="0">
                <a:solidFill>
                  <a:srgbClr val="002060"/>
                </a:solidFill>
                <a:latin typeface="微软雅黑" panose="020B0503020204020204" charset="-122"/>
                <a:ea typeface="微软雅黑" panose="020B0503020204020204" charset="-122"/>
                <a:sym typeface="微软雅黑" panose="020B0503020204020204" charset="-122"/>
              </a:rPr>
              <a:t>2.3.2   </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细胞的分化</a:t>
            </a:r>
            <a:r>
              <a:rPr lang="zh-CN" sz="4000" b="1" dirty="0">
                <a:solidFill>
                  <a:srgbClr val="002060"/>
                </a:solidFill>
                <a:latin typeface="微软雅黑" panose="020B0503020204020204" charset="-122"/>
                <a:ea typeface="微软雅黑" panose="020B0503020204020204" charset="-122"/>
                <a:sym typeface="微软雅黑" panose="020B0503020204020204" charset="-122"/>
              </a:rPr>
              <a:t>、</a:t>
            </a:r>
            <a:r>
              <a:rPr lang="zh-CN" altLang="en-US" sz="4000" b="1" dirty="0">
                <a:solidFill>
                  <a:srgbClr val="002060"/>
                </a:solidFill>
                <a:latin typeface="微软雅黑" panose="020B0503020204020204" charset="-122"/>
                <a:ea typeface="微软雅黑" panose="020B0503020204020204" charset="-122"/>
                <a:sym typeface="微软雅黑" panose="020B0503020204020204" charset="-122"/>
              </a:rPr>
              <a:t>衰老和死亡</a:t>
            </a:r>
            <a:endParaRPr lang="zh-CN" altLang="en-US" sz="4000" b="1" dirty="0">
              <a:solidFill>
                <a:srgbClr val="002060"/>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730490" y="58547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613410" y="492125"/>
            <a:ext cx="10922635" cy="230060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四）细胞分化的原因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细胞分化是细胞中的基因选择性表达的结果，即在个体发育过程中，不同种类细胞中的遗传信息的表达情况不同。</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149985" y="2621915"/>
            <a:ext cx="1038479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细胞的全能性</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612775" y="3415030"/>
            <a:ext cx="10923905" cy="296481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（一）细胞全能性的概念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细胞经分裂和分化后，仍具有产生完整有机体或分化成为其他各种细胞的潜能和特性（注意：未分化的细胞如受精卵、动物和人体的早期胚胎细胞、植物体的分生组织细胞等，也具有全能性）。</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492760" y="683895"/>
            <a:ext cx="11206480" cy="549021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（二）细胞全能性的差异</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植物细胞全能性：高度分化的植物细胞仍然具有全能性（如：胡萝卜韧皮部细胞能发育成完整的新植株）。</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动物细胞全能性：高度分化的动物细胞，其细胞核具有全能性（如：克隆羊多莉）。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（三）干细胞</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动物和人体内少数具有分裂和分化能力的细胞（如：造血干细胞和胚胎干细胞）。</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2" name="文本框 31"/>
          <p:cNvSpPr txBox="1"/>
          <p:nvPr/>
        </p:nvSpPr>
        <p:spPr>
          <a:xfrm>
            <a:off x="1202055" y="663575"/>
            <a:ext cx="415290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细胞的衰老</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92760" y="1499235"/>
            <a:ext cx="11206480" cy="41160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（一）衰老细胞的主要特征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细胞膜通透性改变，使物质运输功能降低。</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细胞内水分减少，细胞萎缩，体积减小。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3.</a:t>
            </a:r>
            <a:r>
              <a:rPr lang="zh-CN" altLang="en-US" sz="2800">
                <a:latin typeface="宋体" panose="02010600030101010101" pitchFamily="2" charset="-122"/>
                <a:ea typeface="宋体" panose="02010600030101010101" pitchFamily="2" charset="-122"/>
                <a:cs typeface="宋体" panose="02010600030101010101" pitchFamily="2" charset="-122"/>
              </a:rPr>
              <a:t>细胞内多种酶的活性降低，呼吸速率减慢，新陈代谢减慢。</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4.</a:t>
            </a:r>
            <a:r>
              <a:rPr lang="zh-CN" altLang="en-US" sz="2800">
                <a:latin typeface="宋体" panose="02010600030101010101" pitchFamily="2" charset="-122"/>
                <a:ea typeface="宋体" panose="02010600030101010101" pitchFamily="2" charset="-122"/>
                <a:cs typeface="宋体" panose="02010600030101010101" pitchFamily="2" charset="-122"/>
              </a:rPr>
              <a:t>细胞核体积增大，核膜内折，染色质收缩，染色加深。</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5.</a:t>
            </a:r>
            <a:r>
              <a:rPr lang="zh-CN" altLang="en-US" sz="2800">
                <a:latin typeface="宋体" panose="02010600030101010101" pitchFamily="2" charset="-122"/>
                <a:ea typeface="宋体" panose="02010600030101010101" pitchFamily="2" charset="-122"/>
                <a:cs typeface="宋体" panose="02010600030101010101" pitchFamily="2" charset="-122"/>
              </a:rPr>
              <a:t>细胞内的色素逐渐积累，妨碍细胞内物质的交流和传递。</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492760" y="321945"/>
            <a:ext cx="11206480" cy="545274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（二）细胞衰老的原因</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自由基学说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自由基是异常活泼的带电分子或基团</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生命活动中，细胞不断进行各种氧化反应，反应中很容易产生自由基</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自由基产生后即攻击和破坏细胞内各种执行正常功能的生物分子，如攻击磷脂分子时易引发雪崩式的反应，攻击</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时可能引起基因突变，攻击蛋白质时使蛋白质活性下降，从而导致细胞衰老。</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180330"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9760" y="2050415"/>
            <a:ext cx="10952480" cy="27571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（一）</a:t>
            </a:r>
            <a:r>
              <a:rPr lang="zh-CN" altLang="en-US" sz="2800">
                <a:latin typeface="宋体" panose="02010600030101010101" pitchFamily="2" charset="-122"/>
                <a:ea typeface="宋体" panose="02010600030101010101" pitchFamily="2" charset="-122"/>
                <a:cs typeface="宋体" panose="02010600030101010101" pitchFamily="2" charset="-122"/>
              </a:rPr>
              <a:t>动物细胞发生渗透作用的条件：动物细胞的细胞膜相当于一层半透膜；外界溶液与细胞质之间存在浓度差。</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（二）</a:t>
            </a:r>
            <a:r>
              <a:rPr lang="zh-CN" altLang="en-US" sz="2800">
                <a:latin typeface="宋体" panose="02010600030101010101" pitchFamily="2" charset="-122"/>
                <a:ea typeface="宋体" panose="02010600030101010101" pitchFamily="2" charset="-122"/>
                <a:cs typeface="宋体" panose="02010600030101010101" pitchFamily="2" charset="-122"/>
              </a:rPr>
              <a:t>动物细胞吸水或失水的多少取决于细胞质和外界溶液之间的浓度差。</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522730" y="629285"/>
            <a:ext cx="443357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二、水进出动物细胞</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501015" y="568325"/>
            <a:ext cx="11190605" cy="572071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端粒学说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端粒是每条染色体的两端的一段特殊序列的</a:t>
            </a:r>
            <a:r>
              <a:rPr lang="en-US" altLang="zh-CN" sz="2800">
                <a:latin typeface="Times New Roman" panose="02020603050405020304" charset="0"/>
                <a:ea typeface="宋体" panose="02010600030101010101" pitchFamily="2" charset="-122"/>
                <a:cs typeface="Times New Roman" panose="02020603050405020304" charset="0"/>
              </a:rPr>
              <a:t>DNA</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蛋白质复合体</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端粒</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序列在每次细胞分裂后会缩短一截</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随着细胞分裂次数的增加，截短的部分会逐渐向内延伸，端粒内侧正常基因的</a:t>
            </a:r>
            <a:r>
              <a:rPr lang="en-US" altLang="zh-CN" sz="2800">
                <a:latin typeface="Times New Roman" panose="02020603050405020304" charset="0"/>
                <a:ea typeface="宋体" panose="02010600030101010101" pitchFamily="2" charset="-122"/>
                <a:cs typeface="Times New Roman" panose="02020603050405020304" charset="0"/>
              </a:rPr>
              <a:t>DNA</a:t>
            </a:r>
            <a:r>
              <a:rPr lang="zh-CN" altLang="en-US" sz="2800">
                <a:latin typeface="宋体" panose="02010600030101010101" pitchFamily="2" charset="-122"/>
                <a:ea typeface="宋体" panose="02010600030101010101" pitchFamily="2" charset="-122"/>
                <a:cs typeface="宋体" panose="02010600030101010101" pitchFamily="2" charset="-122"/>
              </a:rPr>
              <a:t>序列就会受到损伤，结果使细胞活动渐趋于异常。</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（三）个体衰老与细胞衰老的关系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1.</a:t>
            </a:r>
            <a:r>
              <a:rPr lang="zh-CN" altLang="en-US" sz="2800">
                <a:latin typeface="宋体" panose="02010600030101010101" pitchFamily="2" charset="-122"/>
                <a:ea typeface="宋体" panose="02010600030101010101" pitchFamily="2" charset="-122"/>
                <a:cs typeface="宋体" panose="02010600030101010101" pitchFamily="2" charset="-122"/>
              </a:rPr>
              <a:t>单细胞生物体：细胞的衰老或死亡就是个体衰老或死亡。</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多细胞生物体：个体衰老的过程就是组成个体的细胞普遍衰老的过程。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501015" y="568325"/>
            <a:ext cx="11190605" cy="350202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（四）细胞衰老的意义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细胞衰老是人体内发生的正常生命现象，正常的细胞衰老有利于机体更好地实现自我更新</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但机体中众多细胞及组织普遍衰老，就会引起人的衰老，而人衰老后则会出现免疫力下降、适应环境能力减弱等现象。</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306195" y="4325620"/>
            <a:ext cx="415290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细胞的死亡</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01015" y="5276850"/>
            <a:ext cx="11190605" cy="94170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一）细胞死亡包括细胞凋亡和细胞坏死等。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aphicFrame>
        <p:nvGraphicFramePr>
          <p:cNvPr id="3" name="表格 2"/>
          <p:cNvGraphicFramePr/>
          <p:nvPr>
            <p:custDataLst>
              <p:tags r:id="rId1"/>
            </p:custDataLst>
          </p:nvPr>
        </p:nvGraphicFramePr>
        <p:xfrm>
          <a:off x="476250" y="1104900"/>
          <a:ext cx="11306175" cy="5143500"/>
        </p:xfrm>
        <a:graphic>
          <a:graphicData uri="http://schemas.openxmlformats.org/drawingml/2006/table">
            <a:tbl>
              <a:tblPr/>
              <a:tblGrid>
                <a:gridCol w="1628140"/>
                <a:gridCol w="4005580"/>
                <a:gridCol w="5672455"/>
              </a:tblGrid>
              <a:tr h="564515">
                <a:tc>
                  <a:txBody>
                    <a:bodyPr/>
                    <a:lstStyle/>
                    <a:p>
                      <a:pPr marL="342265" indent="0" algn="l" eaLnBrk="0" fontAlgn="base">
                        <a:spcBef>
                          <a:spcPts val="500"/>
                        </a:spcBef>
                        <a:spcAft>
                          <a:spcPct val="0"/>
                        </a:spcAft>
                      </a:pPr>
                      <a:r>
                        <a:rPr lang="zh-CN" sz="2400" dirty="0">
                          <a:solidFill>
                            <a:srgbClr val="000000"/>
                          </a:solidFill>
                          <a:latin typeface="黑体" panose="02010609060101010101" charset="-122"/>
                          <a:ea typeface="黑体" panose="02010609060101010101" charset="-122"/>
                        </a:rPr>
                        <a:t>类型</a:t>
                      </a:r>
                      <a:endParaRPr lang="zh-CN" sz="2400" dirty="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819785" indent="0" algn="l" eaLnBrk="0" fontAlgn="base">
                        <a:spcBef>
                          <a:spcPts val="500"/>
                        </a:spcBef>
                        <a:spcAft>
                          <a:spcPct val="0"/>
                        </a:spcAft>
                      </a:pPr>
                      <a:r>
                        <a:rPr lang="zh-CN" sz="2400" dirty="0">
                          <a:solidFill>
                            <a:srgbClr val="000000"/>
                          </a:solidFill>
                          <a:latin typeface="宋体" panose="02010600030101010101" pitchFamily="2" charset="-122"/>
                          <a:ea typeface="宋体" panose="02010600030101010101" pitchFamily="2" charset="-122"/>
                        </a:rPr>
                        <a:t>细胞凋亡</a:t>
                      </a:r>
                      <a:endParaRPr 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18364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细胞坏死</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42365">
                <a:tc>
                  <a:txBody>
                    <a:bodyPr/>
                    <a:lstStyle/>
                    <a:p>
                      <a:pPr marL="337185" indent="0" algn="l" eaLnBrk="0" fontAlgn="base">
                        <a:spcBef>
                          <a:spcPts val="1600"/>
                        </a:spcBef>
                        <a:spcAft>
                          <a:spcPct val="0"/>
                        </a:spcAft>
                      </a:pPr>
                      <a:r>
                        <a:rPr lang="zh-CN" sz="2400">
                          <a:solidFill>
                            <a:srgbClr val="000000"/>
                          </a:solidFill>
                          <a:latin typeface="黑体" panose="02010609060101010101" charset="-122"/>
                          <a:ea typeface="黑体" panose="02010609060101010101" charset="-122"/>
                        </a:rPr>
                        <a:t>概念</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80010" indent="4445" algn="ctr" eaLnBrk="0" fontAlgn="base">
                        <a:spcBef>
                          <a:spcPts val="8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由基因所决定的细胞自动结束生命的过程</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025" indent="635"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在种种不利因素的影响下，由细胞正常代谢活动受损或中断引起的细胞损伤和死亡</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41730">
                <a:tc>
                  <a:txBody>
                    <a:bodyPr/>
                    <a:lstStyle/>
                    <a:p>
                      <a:pPr marL="965200" indent="0" algn="just" eaLnBrk="0" fontAlgn="base">
                        <a:spcBef>
                          <a:spcPct val="0"/>
                        </a:spcBef>
                        <a:spcAft>
                          <a:spcPct val="0"/>
                        </a:spcAft>
                      </a:pPr>
                      <a:r>
                        <a:rPr lang="zh-CN" sz="2400" dirty="0">
                          <a:solidFill>
                            <a:srgbClr val="000000"/>
                          </a:solidFill>
                          <a:latin typeface="黑体" panose="02010609060101010101" charset="-122"/>
                          <a:ea typeface="黑体" panose="02010609060101010101" charset="-122"/>
                          <a:cs typeface="宋体" panose="02010600030101010101" pitchFamily="2" charset="-122"/>
                        </a:rPr>
                        <a:t>特点</a:t>
                      </a:r>
                      <a:endParaRPr lang="zh-CN" sz="2400" dirty="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215" indent="0"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受到严格的遗传机制决定的程序性调控</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7470" indent="10160" algn="ctr" eaLnBrk="0" fontAlgn="base">
                        <a:spcBef>
                          <a:spcPts val="8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由极端的物理、化学因素或严重的病理性刺激引起</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43635">
                <a:tc>
                  <a:txBody>
                    <a:bodyPr/>
                    <a:lstStyle/>
                    <a:p>
                      <a:pPr marL="965200" indent="0" algn="l" eaLnBrk="0" fontAlgn="base">
                        <a:lnSpc>
                          <a:spcPct val="101000"/>
                        </a:lnSpc>
                        <a:spcBef>
                          <a:spcPct val="0"/>
                        </a:spcBef>
                        <a:spcAft>
                          <a:spcPct val="0"/>
                        </a:spcAft>
                      </a:pPr>
                      <a:r>
                        <a:rPr lang="zh-CN" sz="2400">
                          <a:solidFill>
                            <a:srgbClr val="000000"/>
                          </a:solidFill>
                          <a:latin typeface="黑体" panose="02010609060101010101" charset="-122"/>
                          <a:ea typeface="黑体" panose="02010609060101010101" charset="-122"/>
                          <a:cs typeface="宋体" panose="02010600030101010101" pitchFamily="2" charset="-122"/>
                        </a:rPr>
                        <a:t>意义</a:t>
                      </a:r>
                      <a:endParaRPr lang="zh-CN" sz="240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8580" indent="635"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完成正常发育，维持内部环境的稳定，抵御外界各种因素的干扰</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965200" indent="0" algn="ctr" eaLnBrk="0" fontAlgn="base">
                        <a:lnSpc>
                          <a:spcPct val="103000"/>
                        </a:lnSpc>
                        <a:spcBef>
                          <a:spcPct val="0"/>
                        </a:spcBef>
                        <a:spcAft>
                          <a:spcPct val="0"/>
                        </a:spcAft>
                      </a:pPr>
                      <a:r>
                        <a:rPr lang="en-US" altLang="zh-CN" sz="2400" dirty="0">
                          <a:solidFill>
                            <a:srgbClr val="000000"/>
                          </a:solidFill>
                          <a:latin typeface="宋体" panose="02010600030101010101" pitchFamily="2" charset="-122"/>
                          <a:ea typeface="宋体" panose="02010600030101010101" pitchFamily="2" charset="-122"/>
                        </a:rPr>
                        <a:t> /</a:t>
                      </a:r>
                      <a:endParaRPr lang="en-US" alt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51255">
                <a:tc>
                  <a:txBody>
                    <a:bodyPr/>
                    <a:lstStyle/>
                    <a:p>
                      <a:pPr marL="965200" indent="0" algn="l" eaLnBrk="0" fontAlgn="base">
                        <a:lnSpc>
                          <a:spcPct val="103000"/>
                        </a:lnSpc>
                        <a:spcBef>
                          <a:spcPct val="0"/>
                        </a:spcBef>
                        <a:spcAft>
                          <a:spcPct val="0"/>
                        </a:spcAft>
                      </a:pPr>
                      <a:r>
                        <a:rPr lang="zh-CN" sz="2400">
                          <a:solidFill>
                            <a:srgbClr val="000000"/>
                          </a:solidFill>
                          <a:latin typeface="黑体" panose="02010609060101010101" charset="-122"/>
                          <a:ea typeface="黑体" panose="02010609060101010101" charset="-122"/>
                          <a:cs typeface="宋体" panose="02010600030101010101" pitchFamily="2" charset="-122"/>
                        </a:rPr>
                        <a:t>实例</a:t>
                      </a:r>
                      <a:endParaRPr lang="zh-CN" sz="240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93980" indent="-24130"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胎儿手的发育、蝌蚪尾的消失、细胞自噬</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965200" indent="0" algn="ctr" eaLnBrk="0" fontAlgn="base">
                        <a:lnSpc>
                          <a:spcPct val="105000"/>
                        </a:lnSpc>
                        <a:spcBef>
                          <a:spcPct val="0"/>
                        </a:spcBef>
                        <a:spcAft>
                          <a:spcPct val="0"/>
                        </a:spcAft>
                      </a:pPr>
                      <a:r>
                        <a:rPr lang="en-US" altLang="zh-CN" sz="2400" dirty="0">
                          <a:solidFill>
                            <a:srgbClr val="000000"/>
                          </a:solidFill>
                          <a:latin typeface="宋体" panose="02010600030101010101" pitchFamily="2" charset="-122"/>
                          <a:ea typeface="宋体" panose="02010600030101010101" pitchFamily="2" charset="-122"/>
                        </a:rPr>
                        <a:t> /</a:t>
                      </a:r>
                      <a:endParaRPr lang="en-US" altLang="zh-CN" sz="2400" dirty="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
        <p:nvSpPr>
          <p:cNvPr id="4" name="文本框 3"/>
          <p:cNvSpPr txBox="1"/>
          <p:nvPr/>
        </p:nvSpPr>
        <p:spPr>
          <a:xfrm>
            <a:off x="483235" y="231775"/>
            <a:ext cx="11255375" cy="79502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（二）细胞凋亡和坏死的比较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609600" y="753110"/>
            <a:ext cx="11054715" cy="348361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（三）细胞自噬</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细胞自噬指细胞吃掉自身的结构和物质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细胞会将受损或功能退化的细胞结构等，通过溶酶体降解后再利用</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生物体通过细胞自噬清除受损或衰老的细胞器，以及感染的微生物和毒素，从而维持细胞内部环境的稳定。</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85470" y="942975"/>
            <a:ext cx="10972165" cy="521970"/>
          </a:xfrm>
          <a:prstGeom prst="rect">
            <a:avLst/>
          </a:prstGeom>
          <a:noFill/>
        </p:spPr>
        <p:txBody>
          <a:bodyPr wrap="square" rtlCol="0">
            <a:spAutoFit/>
          </a:bodyPr>
          <a:lstStyle/>
          <a:p>
            <a:pPr algn="ctr"/>
            <a:r>
              <a:rPr lang="en-US" altLang="zh-CN" sz="2800">
                <a:latin typeface="黑体" panose="02010609060101010101" charset="-122"/>
                <a:ea typeface="黑体" panose="02010609060101010101" charset="-122"/>
                <a:cs typeface="黑体" panose="02010609060101010101" charset="-122"/>
              </a:rPr>
              <a:t>2026 </a:t>
            </a:r>
            <a:r>
              <a:rPr lang="zh-CN" altLang="en-US" sz="2800">
                <a:latin typeface="黑体" panose="02010609060101010101" charset="-122"/>
                <a:ea typeface="黑体" panose="02010609060101010101" charset="-122"/>
                <a:cs typeface="黑体" panose="02010609060101010101" charset="-122"/>
              </a:rPr>
              <a:t>学考金典</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广西普通高中学业水平考试训练指导</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生物学课件</a:t>
            </a:r>
            <a:endParaRPr lang="zh-CN" altLang="en-US" sz="2800">
              <a:latin typeface="黑体" panose="02010609060101010101" charset="-122"/>
              <a:ea typeface="黑体" panose="02010609060101010101" charset="-122"/>
              <a:cs typeface="黑体" panose="02010609060101010101"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rPr>
              <a:t>本课结束</a:t>
            </a:r>
            <a:endParaRPr lang="zh-CN" altLang="en-US" sz="9600" b="1" dirty="0">
              <a:solidFill>
                <a:schemeClr val="tx1">
                  <a:lumMod val="85000"/>
                  <a:lumOff val="15000"/>
                </a:schemeClr>
              </a:solidFill>
              <a:latin typeface="黑体" panose="02010609060101010101" charset="-122"/>
              <a:ea typeface="黑体" panose="02010609060101010101"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lstStyle/>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cstate="print">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2" cstate="print">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lstStyle/>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265295" y="9093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17170" y="1572260"/>
            <a:ext cx="5209540" cy="209423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（一）探究植物细胞的吸水和失水</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实验流程如下。</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538480" y="769620"/>
            <a:ext cx="4433570"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三</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水进出植物细胞</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1"/>
          <a:stretch>
            <a:fillRect/>
          </a:stretch>
        </p:blipFill>
        <p:spPr>
          <a:xfrm>
            <a:off x="5975985" y="215900"/>
            <a:ext cx="5815330" cy="6426200"/>
          </a:xfrm>
          <a:prstGeom prst="rect">
            <a:avLst/>
          </a:prstGeom>
        </p:spPr>
      </p:pic>
    </p:spTree>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47040" y="847725"/>
            <a:ext cx="11297920" cy="517017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（二）成熟的植物细胞相当于一个渗透系统：由细胞膜、液泡膜以及两者之间的细胞质组成的原生质层相当于一层半透膜（细胞壁是全透性的，水分子和溶解在水里的物质可自由通过）。</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（三）质壁分离与复原</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当液泡内的细胞液浓度小于外界溶液浓度时，植物细胞通过渗透作用失水，原生质层的收缩程度大于细胞壁，发生质壁分离；当细胞液浓度大于外界溶液浓度时，植物细胞通过渗透作用吸水，原生质层慢慢恢复，发生质壁分离的复原。</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88048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9760" y="1570990"/>
            <a:ext cx="10952480" cy="2741295"/>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（一）</a:t>
            </a:r>
            <a:r>
              <a:rPr lang="zh-CN" altLang="en-US" sz="2800">
                <a:latin typeface="宋体" panose="02010600030101010101" pitchFamily="2" charset="-122"/>
                <a:ea typeface="宋体" panose="02010600030101010101" pitchFamily="2" charset="-122"/>
                <a:cs typeface="宋体" panose="02010600030101010101" pitchFamily="2" charset="-122"/>
              </a:rPr>
              <a:t>被动运输的概念</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自由扩散和协助扩散统称为被动运输</a:t>
            </a:r>
            <a:r>
              <a:rPr 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细胞以被动运输方式吸收物质时，不需要消耗能量，但需要细胞膜两侧的浓度差。浓度差造成</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动力</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，浓度差越大，吸收物质越容易。</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2" name="文本框 31"/>
          <p:cNvSpPr txBox="1"/>
          <p:nvPr/>
        </p:nvSpPr>
        <p:spPr>
          <a:xfrm>
            <a:off x="1538605" y="629285"/>
            <a:ext cx="3048635" cy="696595"/>
          </a:xfrm>
          <a:prstGeom prst="rect">
            <a:avLst/>
          </a:prstGeom>
          <a:noFill/>
        </p:spPr>
        <p:txBody>
          <a:bodyPr wrap="square" rtlCol="0">
            <a:noAutofit/>
          </a:bodyPr>
          <a:lstStyle/>
          <a:p>
            <a:r>
              <a:rPr lang="zh-CN" altLang="en-US" sz="3600" b="1" dirty="0">
                <a:solidFill>
                  <a:srgbClr val="E81818"/>
                </a:solidFill>
                <a:latin typeface="黑体" panose="02010609060101010101" charset="-122"/>
                <a:ea typeface="黑体" panose="02010609060101010101" charset="-122"/>
                <a:cs typeface="黑体" panose="02010609060101010101" charset="-122"/>
              </a:rPr>
              <a:t>四</a:t>
            </a:r>
            <a:r>
              <a:rPr lang="zh-CN" sz="3600" b="1" dirty="0">
                <a:solidFill>
                  <a:srgbClr val="E81818"/>
                </a:solidFill>
                <a:latin typeface="黑体" panose="02010609060101010101" charset="-122"/>
                <a:ea typeface="黑体" panose="02010609060101010101" charset="-122"/>
                <a:cs typeface="黑体" panose="02010609060101010101" charset="-122"/>
              </a:rPr>
              <a:t>、</a:t>
            </a:r>
            <a:r>
              <a:rPr lang="zh-CN" altLang="en-US" sz="3600" b="1" dirty="0">
                <a:solidFill>
                  <a:srgbClr val="E81818"/>
                </a:solidFill>
                <a:latin typeface="黑体" panose="02010609060101010101" charset="-122"/>
                <a:ea typeface="黑体" panose="02010609060101010101" charset="-122"/>
                <a:cs typeface="黑体" panose="02010609060101010101" charset="-122"/>
              </a:rPr>
              <a:t>被动运输</a:t>
            </a:r>
            <a:endParaRPr lang="zh-CN" altLang="en-US" sz="3600" b="1" dirty="0">
              <a:solidFill>
                <a:srgbClr val="E81818"/>
              </a:solidFill>
              <a:latin typeface="黑体" panose="02010609060101010101" charset="-122"/>
              <a:ea typeface="黑体" panose="02010609060101010101" charset="-122"/>
              <a:cs typeface="黑体" panose="02010609060101010101" charset="-122"/>
            </a:endParaRPr>
          </a:p>
        </p:txBody>
      </p:sp>
    </p:spTree>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文本框 30"/>
          <p:cNvSpPr txBox="1"/>
          <p:nvPr/>
        </p:nvSpPr>
        <p:spPr>
          <a:xfrm>
            <a:off x="619760" y="352425"/>
            <a:ext cx="10952480" cy="829310"/>
          </a:xfrm>
          <a:prstGeom prst="rect">
            <a:avLst/>
          </a:prstGeom>
          <a:noFill/>
        </p:spPr>
        <p:txBody>
          <a:bodyPr wrap="square" rtlCol="0">
            <a:noAutofit/>
          </a:bodyPr>
          <a:lstStyle/>
          <a:p>
            <a:pPr lvl="0" algn="just">
              <a:lnSpc>
                <a:spcPct val="15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（二）自由扩散和协助扩散的比较</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676910" y="1374775"/>
          <a:ext cx="10873105" cy="4923155"/>
        </p:xfrm>
        <a:graphic>
          <a:graphicData uri="http://schemas.openxmlformats.org/drawingml/2006/table">
            <a:tbl>
              <a:tblPr/>
              <a:tblGrid>
                <a:gridCol w="1781175"/>
                <a:gridCol w="4821555"/>
                <a:gridCol w="4270375"/>
              </a:tblGrid>
              <a:tr h="592455">
                <a:tc>
                  <a:txBody>
                    <a:bodyPr/>
                    <a:lstStyle/>
                    <a:p>
                      <a:pPr marL="20828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扩散形式</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102108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自由扩散</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100012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协助扩散</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31520">
                <a:tc>
                  <a:txBody>
                    <a:bodyPr/>
                    <a:lstStyle/>
                    <a:p>
                      <a:pPr marL="337185"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概念</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7112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物质通过简单的扩散作用进出细胞</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02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借助膜上转运蛋白进出细胞的物质扩散</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95630">
                <a:tc>
                  <a:txBody>
                    <a:bodyPr/>
                    <a:lstStyle/>
                    <a:p>
                      <a:pPr marL="273050" indent="0" algn="l" eaLnBrk="0" fontAlgn="base">
                        <a:spcBef>
                          <a:spcPts val="500"/>
                        </a:spcBef>
                        <a:spcAft>
                          <a:spcPct val="0"/>
                        </a:spcAft>
                      </a:pPr>
                      <a:r>
                        <a:rPr lang="zh-CN" sz="2400">
                          <a:solidFill>
                            <a:srgbClr val="000000"/>
                          </a:solidFill>
                          <a:latin typeface="黑体" panose="02010609060101010101" charset="-122"/>
                          <a:ea typeface="黑体" panose="02010609060101010101" charset="-122"/>
                        </a:rPr>
                        <a:t>相同点</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gridSpan="2">
                  <a:txBody>
                    <a:bodyPr/>
                    <a:lstStyle/>
                    <a:p>
                      <a:pPr marL="67310"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顺浓度梯度</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不需要消耗能量</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594995">
                <a:tc>
                  <a:txBody>
                    <a:bodyPr/>
                    <a:lstStyle/>
                    <a:p>
                      <a:pPr marL="271145" indent="0" algn="l" eaLnBrk="0" fontAlgn="base">
                        <a:spcBef>
                          <a:spcPts val="600"/>
                        </a:spcBef>
                        <a:spcAft>
                          <a:spcPct val="0"/>
                        </a:spcAft>
                      </a:pPr>
                      <a:r>
                        <a:rPr lang="zh-CN" sz="2400">
                          <a:solidFill>
                            <a:srgbClr val="000000"/>
                          </a:solidFill>
                          <a:latin typeface="黑体" panose="02010609060101010101" charset="-122"/>
                          <a:ea typeface="黑体" panose="02010609060101010101" charset="-122"/>
                        </a:rPr>
                        <a:t>不同点</a:t>
                      </a:r>
                      <a:endParaRPr lang="zh-CN" sz="2400">
                        <a:solidFill>
                          <a:srgbClr val="000000"/>
                        </a:solidFill>
                        <a:latin typeface="黑体" panose="02010609060101010101" charset="-122"/>
                        <a:ea typeface="黑体" panose="02010609060101010101"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6921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不需要转运蛋白</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025" indent="0" algn="l" eaLnBrk="0" fontAlgn="base">
                        <a:spcBef>
                          <a:spcPts val="500"/>
                        </a:spcBef>
                        <a:spcAft>
                          <a:spcPct val="0"/>
                        </a:spcAft>
                      </a:pPr>
                      <a:r>
                        <a:rPr lang="zh-CN" sz="2400">
                          <a:solidFill>
                            <a:srgbClr val="000000"/>
                          </a:solidFill>
                          <a:latin typeface="宋体" panose="02010600030101010101" pitchFamily="2" charset="-122"/>
                          <a:ea typeface="宋体" panose="02010600030101010101" pitchFamily="2" charset="-122"/>
                        </a:rPr>
                        <a:t>需要转运蛋白</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98880">
                <a:tc>
                  <a:txBody>
                    <a:bodyPr/>
                    <a:lstStyle/>
                    <a:p>
                      <a:pPr marL="205740" indent="-66675" algn="l" eaLnBrk="0" fontAlgn="base">
                        <a:spcBef>
                          <a:spcPts val="800"/>
                        </a:spcBef>
                        <a:spcAft>
                          <a:spcPct val="0"/>
                        </a:spcAft>
                      </a:pPr>
                      <a:r>
                        <a:rPr lang="zh-CN" sz="2400">
                          <a:solidFill>
                            <a:srgbClr val="000000"/>
                          </a:solidFill>
                          <a:latin typeface="黑体" panose="02010609060101010101" charset="-122"/>
                          <a:ea typeface="黑体" panose="02010609060101010101" charset="-122"/>
                          <a:cs typeface="宋体" panose="02010600030101010101" pitchFamily="2" charset="-122"/>
                        </a:rPr>
                        <a:t>运输速率的影响因素</a:t>
                      </a:r>
                      <a:endParaRPr lang="zh-CN" sz="240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lstStyle/>
                    <a:p>
                      <a:pPr marL="967740" indent="0" algn="l" eaLnBrk="0" fontAlgn="base">
                        <a:spcBef>
                          <a:spcPct val="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膜内外物质浓度梯度的大小</a:t>
                      </a:r>
                      <a:endPar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lstStyle/>
                    <a:p>
                      <a:pPr marL="73660" indent="0"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膜内外物质浓度梯度的大小；转运蛋白的数量</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209675">
                <a:tc>
                  <a:txBody>
                    <a:bodyPr/>
                    <a:lstStyle/>
                    <a:p>
                      <a:pPr marL="967740" indent="0" algn="ctr" eaLnBrk="0" fontAlgn="base">
                        <a:lnSpc>
                          <a:spcPct val="102000"/>
                        </a:lnSpc>
                        <a:spcBef>
                          <a:spcPct val="0"/>
                        </a:spcBef>
                        <a:spcAft>
                          <a:spcPct val="0"/>
                        </a:spcAft>
                      </a:pPr>
                      <a:r>
                        <a:rPr lang="zh-CN" sz="2400" dirty="0">
                          <a:solidFill>
                            <a:srgbClr val="000000"/>
                          </a:solidFill>
                          <a:latin typeface="黑体" panose="02010609060101010101" charset="-122"/>
                          <a:ea typeface="黑体" panose="02010609060101010101" charset="-122"/>
                          <a:cs typeface="宋体" panose="02010600030101010101" pitchFamily="2" charset="-122"/>
                        </a:rPr>
                        <a:t>运输物质实例</a:t>
                      </a:r>
                      <a:endParaRPr lang="zh-CN" sz="2400" dirty="0">
                        <a:solidFill>
                          <a:srgbClr val="000000"/>
                        </a:solidFill>
                        <a:latin typeface="黑体" panose="02010609060101010101" charset="-122"/>
                        <a:ea typeface="黑体" panose="02010609060101010101" charset="-122"/>
                        <a:cs typeface="宋体" panose="02010600030101010101" pitchFamily="2" charset="-122"/>
                      </a:endParaRPr>
                    </a:p>
                  </a:txBody>
                  <a:tcPr marL="0" marR="0" marT="0" marB="0" anchor="ctr" anchorCtr="1">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lstStyle/>
                    <a:p>
                      <a:pPr marL="68580"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水、气体、苯、甘油、乙醇等</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lstStyle/>
                    <a:p>
                      <a:pPr marL="73025" indent="0" algn="l" eaLnBrk="0" fontAlgn="base">
                        <a:spcBef>
                          <a:spcPts val="800"/>
                        </a:spcBef>
                        <a:spcAft>
                          <a:spcPct val="0"/>
                        </a:spcAft>
                      </a:pP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水</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（通过水通道蛋白）</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、葡萄糖</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（进入红细</a:t>
                      </a:r>
                      <a:r>
                        <a:rPr lang="zh-CN" sz="2400" dirty="0">
                          <a:solidFill>
                            <a:srgbClr val="000000"/>
                          </a:solidFill>
                          <a:latin typeface="宋体" panose="02010600030101010101" pitchFamily="2" charset="-122"/>
                          <a:ea typeface="宋体" panose="02010600030101010101" pitchFamily="2" charset="-122"/>
                          <a:cs typeface="宋体" panose="02010600030101010101" pitchFamily="2" charset="-122"/>
                        </a:rPr>
                        <a:t>胞</a:t>
                      </a:r>
                      <a:r>
                        <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rPr>
                        <a:t>）等</a:t>
                      </a:r>
                      <a:endParaRPr lang="zh-CN" altLang="en-US" sz="2400" dirty="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1">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TABLE_ENDDRAG_ORIGIN_RECT" val="848*385"/>
  <p:tag name="TABLE_ENDDRAG_RECT" val="29*108*848*385"/>
</p:tagLst>
</file>

<file path=ppt/tags/tag64.xml><?xml version="1.0" encoding="utf-8"?>
<p:tagLst xmlns:p="http://schemas.openxmlformats.org/presentationml/2006/main">
  <p:tag name="TABLE_ENDDRAG_ORIGIN_RECT" val="870*226"/>
  <p:tag name="TABLE_ENDDRAG_RECT" val="43*117*870*226"/>
</p:tagLst>
</file>

<file path=ppt/tags/tag65.xml><?xml version="1.0" encoding="utf-8"?>
<p:tagLst xmlns:p="http://schemas.openxmlformats.org/presentationml/2006/main">
  <p:tag name="TABLE_ENDDRAG_ORIGIN_RECT" val="822*263"/>
  <p:tag name="TABLE_ENDDRAG_RECT" val="79*223*822*263"/>
</p:tagLst>
</file>

<file path=ppt/tags/tag66.xml><?xml version="1.0" encoding="utf-8"?>
<p:tagLst xmlns:p="http://schemas.openxmlformats.org/presentationml/2006/main">
  <p:tag name="TABLE_ENDDRAG_ORIGIN_RECT" val="812*227"/>
  <p:tag name="TABLE_ENDDRAG_RECT" val="78*276*812*227"/>
</p:tagLst>
</file>

<file path=ppt/tags/tag67.xml><?xml version="1.0" encoding="utf-8"?>
<p:tagLst xmlns:p="http://schemas.openxmlformats.org/presentationml/2006/main">
  <p:tag name="TABLE_ENDDRAG_ORIGIN_RECT" val="887*359"/>
  <p:tag name="TABLE_ENDDRAG_RECT" val="38*114*887*359"/>
  <p:tag name="TABLE_AUTOADJUST_FLAG" val="1"/>
</p:tagLst>
</file>

<file path=ppt/tags/tag68.xml><?xml version="1.0" encoding="utf-8"?>
<p:tagLst xmlns:p="http://schemas.openxmlformats.org/presentationml/2006/main">
  <p:tag name="TABLE_ENDDRAG_ORIGIN_RECT" val="858*436"/>
  <p:tag name="TABLE_ENDDRAG_RECT" val="50*72*858*436"/>
  <p:tag name="TABLE_AUTOADJUST_FLAG" val="1"/>
</p:tagLst>
</file>

<file path=ppt/tags/tag69.xml><?xml version="1.0" encoding="utf-8"?>
<p:tagLst xmlns:p="http://schemas.openxmlformats.org/presentationml/2006/main">
  <p:tag name="TABLE_ENDDRAG_ORIGIN_RECT" val="807*305"/>
  <p:tag name="TABLE_ENDDRAG_RECT" val="75*176*807*305"/>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7203</Words>
  <Application>WPS 演示</Application>
  <PresentationFormat>宽屏</PresentationFormat>
  <Paragraphs>537</Paragraphs>
  <Slides>55</Slides>
  <Notes>55</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55</vt:i4>
      </vt:variant>
    </vt:vector>
  </HeadingPairs>
  <TitlesOfParts>
    <vt:vector size="66" baseType="lpstr">
      <vt:lpstr>Arial</vt:lpstr>
      <vt:lpstr>宋体</vt:lpstr>
      <vt:lpstr>Wingdings</vt:lpstr>
      <vt:lpstr>Wingdings</vt:lpstr>
      <vt:lpstr>微软雅黑</vt:lpstr>
      <vt:lpstr>方正粗黑宋简体</vt:lpstr>
      <vt:lpstr>黑体</vt:lpstr>
      <vt:lpstr>Arial Unicode MS</vt:lpstr>
      <vt:lpstr>Calibri</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user</dc:creator>
  <cp:lastModifiedBy>WPS_1758008074</cp:lastModifiedBy>
  <cp:revision>169</cp:revision>
  <dcterms:created xsi:type="dcterms:W3CDTF">2019-06-19T02:08:00Z</dcterms:created>
  <dcterms:modified xsi:type="dcterms:W3CDTF">2026-03-18T00:57:37Z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365E948C23F74BB680969153BFA51687_11</vt:lpwstr>
  </property>
</Properties>
</file>